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85" r:id="rId3"/>
    <p:sldId id="287" r:id="rId4"/>
    <p:sldId id="289" r:id="rId5"/>
    <p:sldId id="299" r:id="rId6"/>
    <p:sldId id="274" r:id="rId7"/>
    <p:sldId id="271" r:id="rId8"/>
    <p:sldId id="272" r:id="rId9"/>
    <p:sldId id="275" r:id="rId10"/>
    <p:sldId id="273" r:id="rId11"/>
    <p:sldId id="277" r:id="rId12"/>
    <p:sldId id="278" r:id="rId13"/>
    <p:sldId id="282" r:id="rId14"/>
    <p:sldId id="291" r:id="rId15"/>
    <p:sldId id="279" r:id="rId16"/>
    <p:sldId id="283" r:id="rId17"/>
    <p:sldId id="267" r:id="rId18"/>
    <p:sldId id="292" r:id="rId19"/>
    <p:sldId id="276" r:id="rId20"/>
    <p:sldId id="296" r:id="rId21"/>
    <p:sldId id="288" r:id="rId22"/>
    <p:sldId id="263" r:id="rId23"/>
    <p:sldId id="297" r:id="rId24"/>
    <p:sldId id="298" r:id="rId25"/>
    <p:sldId id="300" r:id="rId2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6E1A"/>
    <a:srgbClr val="FFCC99"/>
    <a:srgbClr val="FFE79B"/>
    <a:srgbClr val="FFCC66"/>
    <a:srgbClr val="663300"/>
    <a:srgbClr val="F2A16A"/>
    <a:srgbClr val="F3AA79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76" d="100"/>
          <a:sy n="76" d="100"/>
        </p:scale>
        <p:origin x="67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DBAC-5688-4C6D-8932-DF01CB83F633}" type="datetimeFigureOut">
              <a:rPr lang="sk-SK" smtClean="0"/>
              <a:t>24. 05. 2020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74B8-E42A-43FB-848C-C927E935D31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06239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DBAC-5688-4C6D-8932-DF01CB83F633}" type="datetimeFigureOut">
              <a:rPr lang="sk-SK" smtClean="0"/>
              <a:t>24. 05. 2020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74B8-E42A-43FB-848C-C927E935D31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6772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DBAC-5688-4C6D-8932-DF01CB83F633}" type="datetimeFigureOut">
              <a:rPr lang="sk-SK" smtClean="0"/>
              <a:t>24. 05. 2020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74B8-E42A-43FB-848C-C927E935D31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37765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DBAC-5688-4C6D-8932-DF01CB83F633}" type="datetimeFigureOut">
              <a:rPr lang="sk-SK" smtClean="0"/>
              <a:t>24. 05. 2020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74B8-E42A-43FB-848C-C927E935D31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14675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DBAC-5688-4C6D-8932-DF01CB83F633}" type="datetimeFigureOut">
              <a:rPr lang="sk-SK" smtClean="0"/>
              <a:t>24. 05. 2020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74B8-E42A-43FB-848C-C927E935D31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0334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DBAC-5688-4C6D-8932-DF01CB83F633}" type="datetimeFigureOut">
              <a:rPr lang="sk-SK" smtClean="0"/>
              <a:t>24. 05. 2020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74B8-E42A-43FB-848C-C927E935D31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4665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DBAC-5688-4C6D-8932-DF01CB83F633}" type="datetimeFigureOut">
              <a:rPr lang="sk-SK" smtClean="0"/>
              <a:t>24. 05. 2020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74B8-E42A-43FB-848C-C927E935D31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21086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DBAC-5688-4C6D-8932-DF01CB83F633}" type="datetimeFigureOut">
              <a:rPr lang="sk-SK" smtClean="0"/>
              <a:t>24. 05. 2020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74B8-E42A-43FB-848C-C927E935D31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21257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DBAC-5688-4C6D-8932-DF01CB83F633}" type="datetimeFigureOut">
              <a:rPr lang="sk-SK" smtClean="0"/>
              <a:t>24. 05. 2020</a:t>
            </a:fld>
            <a:endParaRPr lang="sk-SK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74B8-E42A-43FB-848C-C927E935D31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02138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DBAC-5688-4C6D-8932-DF01CB83F633}" type="datetimeFigureOut">
              <a:rPr lang="sk-SK" smtClean="0"/>
              <a:t>24. 05. 2020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74B8-E42A-43FB-848C-C927E935D31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43815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DBAC-5688-4C6D-8932-DF01CB83F633}" type="datetimeFigureOut">
              <a:rPr lang="sk-SK" smtClean="0"/>
              <a:t>24. 05. 2020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74B8-E42A-43FB-848C-C927E935D31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68424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8DBAC-5688-4C6D-8932-DF01CB83F633}" type="datetimeFigureOut">
              <a:rPr lang="sk-SK" smtClean="0"/>
              <a:t>24. 05. 2020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F74B8-E42A-43FB-848C-C927E935D31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9069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1.png"/><Relationship Id="rId7" Type="http://schemas.openxmlformats.org/officeDocument/2006/relationships/image" Target="../media/image6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1.png"/><Relationship Id="rId7" Type="http://schemas.openxmlformats.org/officeDocument/2006/relationships/image" Target="../media/image6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1.wdp"/><Relationship Id="rId10" Type="http://schemas.openxmlformats.org/officeDocument/2006/relationships/image" Target="../media/image39.png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82.png"/><Relationship Id="rId21" Type="http://schemas.openxmlformats.org/officeDocument/2006/relationships/image" Target="../media/image10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image" Target="../media/image67.pn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3" Type="http://schemas.openxmlformats.org/officeDocument/2006/relationships/image" Target="../media/image102.png"/><Relationship Id="rId21" Type="http://schemas.openxmlformats.org/officeDocument/2006/relationships/image" Target="../media/image120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" Type="http://schemas.openxmlformats.org/officeDocument/2006/relationships/image" Target="../media/image89.png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Relationship Id="rId22" Type="http://schemas.openxmlformats.org/officeDocument/2006/relationships/image" Target="../media/image1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2.jpe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microsoft.com/office/2007/relationships/hdphoto" Target="../media/hdphoto2.wdp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jpe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11" Type="http://schemas.openxmlformats.org/officeDocument/2006/relationships/image" Target="../media/image158.emf"/><Relationship Id="rId5" Type="http://schemas.openxmlformats.org/officeDocument/2006/relationships/image" Target="../media/image152.png"/><Relationship Id="rId10" Type="http://schemas.openxmlformats.org/officeDocument/2006/relationships/image" Target="../media/image157.png"/><Relationship Id="rId4" Type="http://schemas.openxmlformats.org/officeDocument/2006/relationships/image" Target="../media/image151.jpeg"/><Relationship Id="rId9" Type="http://schemas.openxmlformats.org/officeDocument/2006/relationships/image" Target="../media/image1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2.png"/><Relationship Id="rId4" Type="http://schemas.openxmlformats.org/officeDocument/2006/relationships/image" Target="../media/image1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6.emf"/><Relationship Id="rId4" Type="http://schemas.openxmlformats.org/officeDocument/2006/relationships/image" Target="../media/image16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5" Type="http://schemas.openxmlformats.org/officeDocument/2006/relationships/image" Target="../media/image3.emf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1.png"/><Relationship Id="rId7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20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30.png"/><Relationship Id="rId10" Type="http://schemas.openxmlformats.org/officeDocument/2006/relationships/image" Target="../media/image47.png"/><Relationship Id="rId4" Type="http://schemas.openxmlformats.org/officeDocument/2006/relationships/image" Target="../media/image22.png"/><Relationship Id="rId9" Type="http://schemas.openxmlformats.org/officeDocument/2006/relationships/image" Target="../media/image46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0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12" Type="http://schemas.openxmlformats.org/officeDocument/2006/relationships/image" Target="../media/image39.png"/><Relationship Id="rId17" Type="http://schemas.openxmlformats.org/officeDocument/2006/relationships/image" Target="../media/image55.png"/><Relationship Id="rId2" Type="http://schemas.openxmlformats.org/officeDocument/2006/relationships/image" Target="../media/image20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2.png"/><Relationship Id="rId5" Type="http://schemas.openxmlformats.org/officeDocument/2006/relationships/image" Target="../media/image42.png"/><Relationship Id="rId15" Type="http://schemas.openxmlformats.org/officeDocument/2006/relationships/image" Target="../media/image53.png"/><Relationship Id="rId10" Type="http://schemas.openxmlformats.org/officeDocument/2006/relationships/image" Target="../media/image51.png"/><Relationship Id="rId19" Type="http://schemas.openxmlformats.org/officeDocument/2006/relationships/image" Target="../media/image57.png"/><Relationship Id="rId4" Type="http://schemas.openxmlformats.org/officeDocument/2006/relationships/image" Target="../media/image22.png"/><Relationship Id="rId9" Type="http://schemas.openxmlformats.org/officeDocument/2006/relationships/image" Target="../media/image50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645" y="923330"/>
            <a:ext cx="7478832" cy="5612005"/>
          </a:xfrm>
          <a:prstGeom prst="rect">
            <a:avLst/>
          </a:prstGeom>
          <a:ln>
            <a:solidFill>
              <a:srgbClr val="EA6E1A"/>
            </a:solidFill>
          </a:ln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3" name="Obdĺžnik 2"/>
          <p:cNvSpPr/>
          <p:nvPr/>
        </p:nvSpPr>
        <p:spPr>
          <a:xfrm>
            <a:off x="1724958" y="0"/>
            <a:ext cx="7792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CHLIEB NÁŠ KAŽDODENNÝ</a:t>
            </a:r>
            <a:endParaRPr lang="sk-SK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73331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A6E1A"/>
          </a:fgClr>
          <a:bgClr>
            <a:srgbClr val="F2A16A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nteriordesign100.com/wp-content/uploads/2015/08/kitchen-cupboard-clipart-adviekqk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210" y="0"/>
            <a:ext cx="7129206" cy="226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ený obdĺžnik 2"/>
          <p:cNvSpPr/>
          <p:nvPr/>
        </p:nvSpPr>
        <p:spPr>
          <a:xfrm>
            <a:off x="2586681" y="1762897"/>
            <a:ext cx="4572000" cy="95439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EA6E1A"/>
            </a:solidFill>
          </a:ln>
          <a:effectLst>
            <a:softEdge rad="127000"/>
          </a:effectLst>
          <a:scene3d>
            <a:camera prst="perspectiveRelaxedModerately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691" y="3100159"/>
            <a:ext cx="5303980" cy="347502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036" y="3243535"/>
            <a:ext cx="1438781" cy="1042506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911" y="3103314"/>
            <a:ext cx="1938696" cy="11827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3151" y="2986542"/>
            <a:ext cx="1707028" cy="1493649"/>
          </a:xfrm>
          <a:prstGeom prst="rect">
            <a:avLst/>
          </a:prstGeom>
        </p:spPr>
      </p:pic>
      <p:pic>
        <p:nvPicPr>
          <p:cNvPr id="20" name="Obrázok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8416" y="567977"/>
            <a:ext cx="1450974" cy="1194920"/>
          </a:xfrm>
          <a:prstGeom prst="rect">
            <a:avLst/>
          </a:prstGeom>
        </p:spPr>
      </p:pic>
      <p:pic>
        <p:nvPicPr>
          <p:cNvPr id="21" name="Obrázok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025" y="0"/>
            <a:ext cx="2456901" cy="2316681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9857092" y="2055429"/>
            <a:ext cx="1753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KYSNUTIE CESTA</a:t>
            </a:r>
          </a:p>
        </p:txBody>
      </p:sp>
      <p:sp>
        <p:nvSpPr>
          <p:cNvPr id="5" name="Šípka doprava 4"/>
          <p:cNvSpPr/>
          <p:nvPr/>
        </p:nvSpPr>
        <p:spPr>
          <a:xfrm>
            <a:off x="3765560" y="2934869"/>
            <a:ext cx="549237" cy="2369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54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1.875E-6 0.00023 C 0.0125 0.0081 0.00039 0.0007 0.00807 0.00463 C 0.00937 0.00533 0.01068 0.00672 0.01211 0.00695 C 0.01419 0.00741 0.01614 0.0081 0.01823 0.00834 C 0.02877 0.00926 0.03945 0.00926 0.05 0.01065 L 0.06758 0.01297 C 0.06979 0.01389 0.072 0.01528 0.07435 0.01528 C 0.09596 0.0169 0.08646 0.01598 0.10273 0.01783 C 0.10482 0.01898 0.10846 0.0213 0.11015 0.0213 C 0.13268 0.02292 0.15521 0.02385 0.17773 0.02385 L 0.17773 0.02408 L 0.17773 0.02385 L 0.17916 0.02014 " pathEditMode="relative" rAng="0" ptsTypes="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A6E1A"/>
          </a:fgClr>
          <a:bgClr>
            <a:srgbClr val="F2A16A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nteriordesign100.com/wp-content/uploads/2015/08/kitchen-cupboard-clipart-adviekqk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210" y="0"/>
            <a:ext cx="7129206" cy="226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ený obdĺžnik 2"/>
          <p:cNvSpPr/>
          <p:nvPr/>
        </p:nvSpPr>
        <p:spPr>
          <a:xfrm>
            <a:off x="2586681" y="1762897"/>
            <a:ext cx="4572000" cy="95439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EA6E1A"/>
            </a:solidFill>
          </a:ln>
          <a:effectLst>
            <a:softEdge rad="127000"/>
          </a:effectLst>
          <a:scene3d>
            <a:camera prst="perspectiveRelaxedModerately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03" y="3100160"/>
            <a:ext cx="4635467" cy="3037030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703" y="3100157"/>
            <a:ext cx="1738183" cy="10604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1268" name="Picture 4" descr="http://www.leilasgeneralstore.com/images/2.22921/baking-pan-2-liter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203" y="2582606"/>
            <a:ext cx="1714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64228">
            <a:off x="5287276" y="3107975"/>
            <a:ext cx="1049036" cy="928660"/>
          </a:xfrm>
          <a:prstGeom prst="rect">
            <a:avLst/>
          </a:prstGeom>
        </p:spPr>
      </p:pic>
      <p:pic>
        <p:nvPicPr>
          <p:cNvPr id="11270" name="Picture 6" descr="http://s4.appliancesonline.com.au/public/images/product/of901xz/internal/Freestanding-Omega-Dual-Fuel-OvenStove-OF901XZ-Open-high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79" y="1762897"/>
            <a:ext cx="2624322" cy="256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131" y="-1"/>
            <a:ext cx="2479872" cy="2245009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8296" y="567977"/>
            <a:ext cx="1450974" cy="119492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9234616" y="2313252"/>
            <a:ext cx="2860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VLOŽENIE CESTA DO FORMY</a:t>
            </a:r>
          </a:p>
          <a:p>
            <a:r>
              <a:rPr lang="sk-SK" b="1" dirty="0"/>
              <a:t>PEČENIE</a:t>
            </a:r>
          </a:p>
        </p:txBody>
      </p:sp>
    </p:spTree>
    <p:extLst>
      <p:ext uri="{BB962C8B-B14F-4D97-AF65-F5344CB8AC3E}">
        <p14:creationId xmlns:p14="http://schemas.microsoft.com/office/powerpoint/2010/main" val="158295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9 -0.00301 L 0.02279 -0.00277 C 0.02058 -0.02615 0.02292 -0.01875 0.0194 -0.02847 C 0.01693 -0.04375 0.01953 -0.03102 0.01602 -0.04166 C 0.01524 -0.04398 0.01498 -0.04676 0.01394 -0.04884 C 0.01302 -0.05046 0.01172 -0.05115 0.01055 -0.05231 C 0.00782 -0.05555 0.00508 -0.05856 0.00248 -0.06203 C -0.00872 -0.07685 0.00938 -0.05301 -0.00364 -0.06921 C -0.00481 -0.0706 -0.00586 -0.07268 -0.00703 -0.07407 C -0.00898 -0.07639 -0.01354 -0.08055 -0.01575 -0.0824 C -0.0194 -0.08541 -0.02096 -0.08634 -0.02461 -0.08842 C -0.02617 -0.08935 -0.02773 -0.08981 -0.02929 -0.09097 C -0.03919 -0.09722 -0.02812 -0.09259 -0.04153 -0.09676 C -0.0582 -0.09606 -0.07487 -0.09629 -0.09153 -0.09444 C -0.09284 -0.09421 -0.09375 -0.09189 -0.09492 -0.09097 C -0.09648 -0.08935 -0.09791 -0.08958 -0.09961 -0.08842 C -0.10117 -0.0875 -0.10442 -0.08379 -0.10573 -0.0824 C -0.10703 -0.08078 -0.10976 -0.07754 -0.10976 -0.07731 C -0.11015 -0.07639 -0.11067 -0.07523 -0.11106 -0.07407 C -0.11185 -0.07199 -0.11237 -0.0699 -0.11315 -0.06805 C -0.11497 -0.06365 -0.11588 -0.06412 -0.11849 -0.06088 C -0.13047 -0.04583 -0.1138 -0.06527 -0.12526 -0.05231 C -0.12604 -0.05162 -0.12656 -0.05046 -0.12734 -0.05 C -0.12812 -0.0493 -0.12916 -0.0493 -0.13008 -0.04884 C -0.13021 -0.04722 -0.13034 -0.0456 -0.13073 -0.04398 C -0.13151 -0.04051 -0.1332 -0.03564 -0.13476 -0.0331 C -0.13528 -0.0324 -0.1362 -0.03264 -0.13685 -0.03194 C -0.1375 -0.03125 -0.13815 -0.03032 -0.1388 -0.02963 C -0.14036 -0.02129 -0.13802 -0.03055 -0.14284 -0.02477 C -0.14349 -0.02407 -0.14349 -0.02106 -0.14349 -0.02083 L -0.14349 -0.0210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A6E1A"/>
          </a:fgClr>
          <a:bgClr>
            <a:srgbClr val="F2A16A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nteriordesign100.com/wp-content/uploads/2015/08/kitchen-cupboard-clipart-adviekqk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210" y="0"/>
            <a:ext cx="7129206" cy="226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682" y="3451642"/>
            <a:ext cx="4023534" cy="2636108"/>
          </a:xfrm>
          <a:prstGeom prst="rect">
            <a:avLst/>
          </a:prstGeom>
          <a:scene3d>
            <a:camera prst="obliqueTopRight"/>
            <a:lightRig rig="threePt" dir="t"/>
          </a:scene3d>
        </p:spPr>
      </p:pic>
      <p:pic>
        <p:nvPicPr>
          <p:cNvPr id="11270" name="Picture 6" descr="http://s4.appliancesonline.com.au/public/images/product/of901xz/internal/Freestanding-Omega-Dual-Fuel-OvenStove-OF901XZ-Open-high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79" y="1762897"/>
            <a:ext cx="2558734" cy="256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30" y="-10596"/>
            <a:ext cx="2459783" cy="2317635"/>
          </a:xfrm>
          <a:prstGeom prst="rect">
            <a:avLst/>
          </a:prstGeom>
        </p:spPr>
      </p:pic>
      <p:sp>
        <p:nvSpPr>
          <p:cNvPr id="10" name="Obdĺžnik 9"/>
          <p:cNvSpPr/>
          <p:nvPr/>
        </p:nvSpPr>
        <p:spPr>
          <a:xfrm flipH="1">
            <a:off x="4366053" y="3591694"/>
            <a:ext cx="2100649" cy="584887"/>
          </a:xfrm>
          <a:prstGeom prst="rect">
            <a:avLst/>
          </a:prstGeom>
          <a:solidFill>
            <a:srgbClr val="F2A16A"/>
          </a:solidFill>
          <a:ln>
            <a:solidFill>
              <a:srgbClr val="F2A1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5908" y="3674712"/>
            <a:ext cx="725656" cy="418853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6735" y="3674712"/>
            <a:ext cx="544002" cy="365152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547" y="3528299"/>
            <a:ext cx="501541" cy="545153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15507" y="567977"/>
            <a:ext cx="1450974" cy="1194920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8650426" y="2307039"/>
            <a:ext cx="298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UPEČENÝ CHLEBÍK - RAŇAJKY</a:t>
            </a:r>
          </a:p>
        </p:txBody>
      </p:sp>
    </p:spTree>
    <p:extLst>
      <p:ext uri="{BB962C8B-B14F-4D97-AF65-F5344CB8AC3E}">
        <p14:creationId xmlns:p14="http://schemas.microsoft.com/office/powerpoint/2010/main" val="743234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-media-cache-ak0.pinimg.com/474x/35/4d/98/354d985395bdb697badc88c64fc214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33" y="4214887"/>
            <a:ext cx="2105199" cy="18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3.bp.blogspot.com/-M4Jkcebww1E/VNTRbEM7feI/AAAAAAAAZHY/2gJW35JwLpw/s1600/64af9e2df63f59512a4ad40579a819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67" y="1103870"/>
            <a:ext cx="2101593" cy="18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3.bp.blogspot.com/-toF_EGteYmc/VNTRw-baEFI/AAAAAAAAZHg/eWpR9TjGiP8/s1600/85f56db2a0c953cada2ce7f5342dc5d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723" y="1103870"/>
            <a:ext cx="2117125" cy="18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-media-cache-ak0.pinimg.com/originals/eb/f4/2c/ebf42c63317eafdba37b1f42ee8b85f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87" y="4055782"/>
            <a:ext cx="2221099" cy="199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-media-cache-ak0.pinimg.com/474x/c1/4b/33/c14b3348fc6c583746a518770cd24c3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611" y="3729819"/>
            <a:ext cx="2222697" cy="198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782595" y="140043"/>
            <a:ext cx="3502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SPOČÍTAJ HNEDÉ A BIELE VAJÍČKA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7294149" y="115898"/>
            <a:ext cx="958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/>
              <a:t>2+4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5235033" y="767788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6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8552809" y="136208"/>
            <a:ext cx="958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/>
              <a:t>1+5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9724907" y="152603"/>
            <a:ext cx="958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/>
              <a:t>3+3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5778155" y="115898"/>
            <a:ext cx="958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/>
              <a:t>4+2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10939848" y="158964"/>
            <a:ext cx="958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/>
              <a:t>5+1</a:t>
            </a:r>
          </a:p>
        </p:txBody>
      </p:sp>
      <p:cxnSp>
        <p:nvCxnSpPr>
          <p:cNvPr id="13" name="Rovná spojovacia šípka 12"/>
          <p:cNvCxnSpPr/>
          <p:nvPr/>
        </p:nvCxnSpPr>
        <p:spPr>
          <a:xfrm>
            <a:off x="5920746" y="1871664"/>
            <a:ext cx="3388011" cy="1330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ázo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173605" flipV="1">
            <a:off x="4504095" y="3971442"/>
            <a:ext cx="4581316" cy="610975"/>
          </a:xfrm>
          <a:prstGeom prst="rect">
            <a:avLst/>
          </a:prstGeom>
        </p:spPr>
      </p:pic>
      <p:cxnSp>
        <p:nvCxnSpPr>
          <p:cNvPr id="19" name="Rovná spojovacia šípka 18"/>
          <p:cNvCxnSpPr/>
          <p:nvPr/>
        </p:nvCxnSpPr>
        <p:spPr>
          <a:xfrm flipH="1">
            <a:off x="1894704" y="1996625"/>
            <a:ext cx="3555929" cy="10674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ovná spojovacia šípka 22"/>
          <p:cNvCxnSpPr/>
          <p:nvPr/>
        </p:nvCxnSpPr>
        <p:spPr>
          <a:xfrm flipH="1">
            <a:off x="3131551" y="2265795"/>
            <a:ext cx="2236490" cy="37802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ovná spojovacia šípka 24"/>
          <p:cNvCxnSpPr>
            <a:endCxn id="1026" idx="0"/>
          </p:cNvCxnSpPr>
          <p:nvPr/>
        </p:nvCxnSpPr>
        <p:spPr>
          <a:xfrm flipH="1">
            <a:off x="5450633" y="1704703"/>
            <a:ext cx="120147" cy="25101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336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782595" y="140043"/>
            <a:ext cx="4731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Z KTOREJ KRABICE VYBRALI VAJÍČKA DO CESTA</a:t>
            </a:r>
            <a:r>
              <a:rPr lang="sk-SK" dirty="0"/>
              <a:t>?</a:t>
            </a:r>
          </a:p>
        </p:txBody>
      </p:sp>
      <p:pic>
        <p:nvPicPr>
          <p:cNvPr id="6146" name="Picture 2" descr="http://sfc.smallfarmcentral.com/images/demoimages/csashare-eggs-tra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870" y="1067760"/>
            <a:ext cx="3333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Šípka nahor 2"/>
          <p:cNvSpPr/>
          <p:nvPr/>
        </p:nvSpPr>
        <p:spPr>
          <a:xfrm>
            <a:off x="5660177" y="107091"/>
            <a:ext cx="390801" cy="755162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148" name="Picture 4" descr="http://pngimg.com/upload/egg_PNG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5" y="1536619"/>
            <a:ext cx="2554431" cy="212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pixabay.com/static/uploads/photo/2015/09/13/10/20/egg-937912__1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829" y="1245372"/>
            <a:ext cx="24098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3vosjes.nl/media/catalog/product/cache/1/image/9df78eab33525d08d6e5fb8d27136e95/0/6/0628_houten_eieren_in_doosj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691" y="3868682"/>
            <a:ext cx="3378929" cy="242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implastiktd.ru/images/stories/virtuemart/product/kontejner-pod-yajtso-p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5" y="3327860"/>
            <a:ext cx="3081895" cy="308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upakovkatorg.ru/image/data/spravka-statii/upakovka-dlja-jaits-kakaja-ona-byvaet-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904" y="3663436"/>
            <a:ext cx="28575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050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81232" y="123567"/>
            <a:ext cx="3576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ČO MÁME NA RAŇAJKY</a:t>
            </a:r>
            <a:r>
              <a:rPr lang="sk-SK" dirty="0"/>
              <a:t>: CHLIEB......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9259"/>
            <a:ext cx="1658256" cy="95715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70" y="2663569"/>
            <a:ext cx="922915" cy="694722"/>
          </a:xfrm>
          <a:prstGeom prst="rect">
            <a:avLst/>
          </a:prstGeom>
        </p:spPr>
      </p:pic>
      <p:sp>
        <p:nvSpPr>
          <p:cNvPr id="5" name="Šípka nahor 4"/>
          <p:cNvSpPr/>
          <p:nvPr/>
        </p:nvSpPr>
        <p:spPr>
          <a:xfrm>
            <a:off x="734392" y="1705082"/>
            <a:ext cx="189470" cy="832022"/>
          </a:xfrm>
          <a:prstGeom prst="upArrow">
            <a:avLst/>
          </a:prstGeom>
          <a:solidFill>
            <a:srgbClr val="F2A16A"/>
          </a:solidFill>
          <a:ln>
            <a:solidFill>
              <a:srgbClr val="F2A1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981200" y="2700007"/>
            <a:ext cx="231668" cy="85351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98094" y="3573804"/>
            <a:ext cx="231668" cy="85351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856" y="1430583"/>
            <a:ext cx="1658256" cy="95715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133" y="1608894"/>
            <a:ext cx="941701" cy="621764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0111" y="1803942"/>
            <a:ext cx="853514" cy="231668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5149" y="583166"/>
            <a:ext cx="231668" cy="847417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6161" y="2408969"/>
            <a:ext cx="231668" cy="853514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3719266" y="1493019"/>
            <a:ext cx="231668" cy="853514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3094" y="3691191"/>
            <a:ext cx="1658256" cy="957155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8519" y="3627822"/>
            <a:ext cx="1392831" cy="1083894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1350" y="4053934"/>
            <a:ext cx="853514" cy="231668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16388" y="4648346"/>
            <a:ext cx="231668" cy="853514"/>
          </a:xfrm>
          <a:prstGeom prst="rect">
            <a:avLst/>
          </a:prstGeom>
        </p:spPr>
      </p:pic>
      <p:pic>
        <p:nvPicPr>
          <p:cNvPr id="13316" name="Picture 4" descr="http://growlocalstx.com/wp-content/uploads/2014/12/Swiss_chees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349" y="1006874"/>
            <a:ext cx="614966" cy="55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ok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16850" y="3010930"/>
            <a:ext cx="615749" cy="554784"/>
          </a:xfrm>
          <a:prstGeom prst="rect">
            <a:avLst/>
          </a:prstGeom>
        </p:spPr>
      </p:pic>
      <p:pic>
        <p:nvPicPr>
          <p:cNvPr id="13318" name="Picture 6" descr="http://www.yvfwcwic.org/images/cucumber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92" y="898919"/>
            <a:ext cx="1135010" cy="75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ázok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27818" y="1705082"/>
            <a:ext cx="1140051" cy="755970"/>
          </a:xfrm>
          <a:prstGeom prst="rect">
            <a:avLst/>
          </a:prstGeom>
        </p:spPr>
      </p:pic>
      <p:pic>
        <p:nvPicPr>
          <p:cNvPr id="13320" name="Picture 8" descr="http://www.phukethydroponics.com/images/salad3_3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606" y="3337156"/>
            <a:ext cx="716778" cy="71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ázok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4697" y="4528517"/>
            <a:ext cx="719390" cy="713294"/>
          </a:xfrm>
          <a:prstGeom prst="rect">
            <a:avLst/>
          </a:prstGeom>
        </p:spPr>
      </p:pic>
      <p:pic>
        <p:nvPicPr>
          <p:cNvPr id="13322" name="Picture 10" descr="http://www.loehrsmeat.com/pics/bacon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154" y="1563185"/>
            <a:ext cx="768287" cy="62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ok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95361" y="272243"/>
            <a:ext cx="768163" cy="621846"/>
          </a:xfrm>
          <a:prstGeom prst="rect">
            <a:avLst/>
          </a:prstGeom>
        </p:spPr>
      </p:pic>
      <p:pic>
        <p:nvPicPr>
          <p:cNvPr id="25" name="Obrázok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14864" y="3552195"/>
            <a:ext cx="862466" cy="100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29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85" y="3489009"/>
            <a:ext cx="1721791" cy="161423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158" y="2464592"/>
            <a:ext cx="865707" cy="999831"/>
          </a:xfrm>
          <a:prstGeom prst="rect">
            <a:avLst/>
          </a:prstGeom>
        </p:spPr>
      </p:pic>
      <p:pic>
        <p:nvPicPr>
          <p:cNvPr id="3076" name="Picture 4" descr="http://www.driesprong-eerde.nl/wp-content/uploads/knakwor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361" y="5028065"/>
            <a:ext cx="1123999" cy="64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5594" y="5870371"/>
            <a:ext cx="1121761" cy="646232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694" y="1240740"/>
            <a:ext cx="1121761" cy="646232"/>
          </a:xfrm>
          <a:prstGeom prst="rect">
            <a:avLst/>
          </a:prstGeom>
        </p:spPr>
      </p:pic>
      <p:pic>
        <p:nvPicPr>
          <p:cNvPr id="3078" name="Picture 6" descr="https://avatars1.githubusercontent.com/u/1027637?v=3&amp;s=46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694" y="3580828"/>
            <a:ext cx="1017453" cy="10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lgl.bayern.de/lebensmittel/warengruppen/wc_04_butter/pic/ue_2007_butter_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936" y="2022171"/>
            <a:ext cx="1577891" cy="7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53140" y="3027360"/>
            <a:ext cx="1329583" cy="1247902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7432" y="3178285"/>
            <a:ext cx="1133954" cy="847417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8832" y="5063952"/>
            <a:ext cx="1414395" cy="1219306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1089" y="5191978"/>
            <a:ext cx="749873" cy="1091279"/>
          </a:xfrm>
          <a:prstGeom prst="rect">
            <a:avLst/>
          </a:prstGeom>
        </p:spPr>
      </p:pic>
      <p:pic>
        <p:nvPicPr>
          <p:cNvPr id="20" name="Obrázok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6511" y="4150325"/>
            <a:ext cx="585267" cy="579170"/>
          </a:xfrm>
          <a:prstGeom prst="rect">
            <a:avLst/>
          </a:prstGeom>
        </p:spPr>
      </p:pic>
      <p:pic>
        <p:nvPicPr>
          <p:cNvPr id="21" name="Obrázok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8217" y="4361679"/>
            <a:ext cx="585267" cy="579170"/>
          </a:xfrm>
          <a:prstGeom prst="rect">
            <a:avLst/>
          </a:prstGeom>
        </p:spPr>
      </p:pic>
      <p:pic>
        <p:nvPicPr>
          <p:cNvPr id="22" name="Obrázok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87711" y="4727221"/>
            <a:ext cx="585267" cy="579170"/>
          </a:xfrm>
          <a:prstGeom prst="rect">
            <a:avLst/>
          </a:prstGeom>
        </p:spPr>
      </p:pic>
      <p:pic>
        <p:nvPicPr>
          <p:cNvPr id="23" name="Obrázok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89686" y="5016806"/>
            <a:ext cx="976704" cy="968427"/>
          </a:xfrm>
          <a:prstGeom prst="rect">
            <a:avLst/>
          </a:prstGeom>
        </p:spPr>
      </p:pic>
      <p:pic>
        <p:nvPicPr>
          <p:cNvPr id="24" name="Obrázok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4596" y="4203824"/>
            <a:ext cx="1204672" cy="1194464"/>
          </a:xfrm>
          <a:prstGeom prst="rect">
            <a:avLst/>
          </a:prstGeom>
        </p:spPr>
      </p:pic>
      <p:pic>
        <p:nvPicPr>
          <p:cNvPr id="25" name="Obrázok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685" y="92090"/>
            <a:ext cx="1786283" cy="1676545"/>
          </a:xfrm>
          <a:prstGeom prst="rect">
            <a:avLst/>
          </a:prstGeom>
        </p:spPr>
      </p:pic>
      <p:pic>
        <p:nvPicPr>
          <p:cNvPr id="26" name="Obrázok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1743" y="5388926"/>
            <a:ext cx="1579001" cy="755970"/>
          </a:xfrm>
          <a:prstGeom prst="rect">
            <a:avLst/>
          </a:prstGeom>
        </p:spPr>
      </p:pic>
      <p:pic>
        <p:nvPicPr>
          <p:cNvPr id="27" name="Obrázok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08904" y="1134699"/>
            <a:ext cx="1579001" cy="755970"/>
          </a:xfrm>
          <a:prstGeom prst="rect">
            <a:avLst/>
          </a:prstGeom>
        </p:spPr>
      </p:pic>
      <p:pic>
        <p:nvPicPr>
          <p:cNvPr id="28" name="Obrázok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4152" y="259748"/>
            <a:ext cx="1121761" cy="646232"/>
          </a:xfrm>
          <a:prstGeom prst="rect">
            <a:avLst/>
          </a:prstGeom>
        </p:spPr>
      </p:pic>
      <p:pic>
        <p:nvPicPr>
          <p:cNvPr id="29" name="Obrázok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29050" y="334933"/>
            <a:ext cx="2418619" cy="1608975"/>
          </a:xfrm>
          <a:prstGeom prst="rect">
            <a:avLst/>
          </a:prstGeom>
        </p:spPr>
      </p:pic>
      <p:pic>
        <p:nvPicPr>
          <p:cNvPr id="30" name="Obrázok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53506" y="484123"/>
            <a:ext cx="684328" cy="786410"/>
          </a:xfrm>
          <a:prstGeom prst="rect">
            <a:avLst/>
          </a:prstGeom>
        </p:spPr>
      </p:pic>
      <p:pic>
        <p:nvPicPr>
          <p:cNvPr id="31" name="Obrázok 3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8288" y="2340563"/>
            <a:ext cx="682811" cy="786452"/>
          </a:xfrm>
          <a:prstGeom prst="rect">
            <a:avLst/>
          </a:prstGeom>
        </p:spPr>
      </p:pic>
      <p:pic>
        <p:nvPicPr>
          <p:cNvPr id="32" name="Obrázok 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97750" y="1035480"/>
            <a:ext cx="682811" cy="786452"/>
          </a:xfrm>
          <a:prstGeom prst="rect">
            <a:avLst/>
          </a:prstGeom>
        </p:spPr>
      </p:pic>
      <p:pic>
        <p:nvPicPr>
          <p:cNvPr id="33" name="Obrázok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43952" y="2352206"/>
            <a:ext cx="682811" cy="786452"/>
          </a:xfrm>
          <a:prstGeom prst="rect">
            <a:avLst/>
          </a:prstGeom>
        </p:spPr>
      </p:pic>
      <p:pic>
        <p:nvPicPr>
          <p:cNvPr id="34" name="Obrázok 3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81574" y="2543448"/>
            <a:ext cx="701899" cy="701899"/>
          </a:xfrm>
          <a:prstGeom prst="rect">
            <a:avLst/>
          </a:prstGeom>
        </p:spPr>
      </p:pic>
      <p:pic>
        <p:nvPicPr>
          <p:cNvPr id="35" name="Obrázok 3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10763" y="1536422"/>
            <a:ext cx="701101" cy="701101"/>
          </a:xfrm>
          <a:prstGeom prst="rect">
            <a:avLst/>
          </a:prstGeom>
        </p:spPr>
      </p:pic>
      <p:pic>
        <p:nvPicPr>
          <p:cNvPr id="36" name="Obrázok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24359" y="456688"/>
            <a:ext cx="701101" cy="701101"/>
          </a:xfrm>
          <a:prstGeom prst="rect">
            <a:avLst/>
          </a:prstGeom>
        </p:spPr>
      </p:pic>
      <p:pic>
        <p:nvPicPr>
          <p:cNvPr id="37" name="Obrázok 3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65212" y="2192897"/>
            <a:ext cx="701101" cy="701101"/>
          </a:xfrm>
          <a:prstGeom prst="rect">
            <a:avLst/>
          </a:prstGeom>
        </p:spPr>
      </p:pic>
      <p:pic>
        <p:nvPicPr>
          <p:cNvPr id="38" name="Obrázok 3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57169" y="273594"/>
            <a:ext cx="701101" cy="701101"/>
          </a:xfrm>
          <a:prstGeom prst="rect">
            <a:avLst/>
          </a:prstGeom>
        </p:spPr>
      </p:pic>
      <p:pic>
        <p:nvPicPr>
          <p:cNvPr id="39" name="Obrázok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87283" y="5788565"/>
            <a:ext cx="701101" cy="701101"/>
          </a:xfrm>
          <a:prstGeom prst="rect">
            <a:avLst/>
          </a:prstGeom>
        </p:spPr>
      </p:pic>
      <p:pic>
        <p:nvPicPr>
          <p:cNvPr id="40" name="Obrázok 3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17364" y="1782112"/>
            <a:ext cx="615749" cy="585267"/>
          </a:xfrm>
          <a:prstGeom prst="rect">
            <a:avLst/>
          </a:prstGeom>
        </p:spPr>
      </p:pic>
      <p:pic>
        <p:nvPicPr>
          <p:cNvPr id="41" name="Obrázok 4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65825" y="5484645"/>
            <a:ext cx="615749" cy="585267"/>
          </a:xfrm>
          <a:prstGeom prst="rect">
            <a:avLst/>
          </a:prstGeom>
        </p:spPr>
      </p:pic>
      <p:pic>
        <p:nvPicPr>
          <p:cNvPr id="42" name="Obrázok 4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320249" y="3358677"/>
            <a:ext cx="615749" cy="585267"/>
          </a:xfrm>
          <a:prstGeom prst="rect">
            <a:avLst/>
          </a:prstGeom>
        </p:spPr>
      </p:pic>
      <p:pic>
        <p:nvPicPr>
          <p:cNvPr id="43" name="Obrázok 4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887283" y="1560008"/>
            <a:ext cx="615749" cy="585267"/>
          </a:xfrm>
          <a:prstGeom prst="rect">
            <a:avLst/>
          </a:prstGeom>
        </p:spPr>
      </p:pic>
      <p:pic>
        <p:nvPicPr>
          <p:cNvPr id="44" name="Obrázok 4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87055" y="191489"/>
            <a:ext cx="615749" cy="585267"/>
          </a:xfrm>
          <a:prstGeom prst="rect">
            <a:avLst/>
          </a:prstGeom>
        </p:spPr>
      </p:pic>
      <p:pic>
        <p:nvPicPr>
          <p:cNvPr id="45" name="Obrázok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00762" y="1388762"/>
            <a:ext cx="615749" cy="585267"/>
          </a:xfrm>
          <a:prstGeom prst="rect">
            <a:avLst/>
          </a:prstGeom>
        </p:spPr>
      </p:pic>
      <p:pic>
        <p:nvPicPr>
          <p:cNvPr id="46" name="Obrázok 4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05683" y="3369653"/>
            <a:ext cx="615749" cy="585267"/>
          </a:xfrm>
          <a:prstGeom prst="rect">
            <a:avLst/>
          </a:prstGeom>
        </p:spPr>
      </p:pic>
      <p:pic>
        <p:nvPicPr>
          <p:cNvPr id="47" name="Obrázok 4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09770" y="1203620"/>
            <a:ext cx="804742" cy="890093"/>
          </a:xfrm>
          <a:prstGeom prst="rect">
            <a:avLst/>
          </a:prstGeom>
        </p:spPr>
      </p:pic>
      <p:pic>
        <p:nvPicPr>
          <p:cNvPr id="48" name="Obrázok 4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89158" y="84602"/>
            <a:ext cx="804742" cy="890093"/>
          </a:xfrm>
          <a:prstGeom prst="rect">
            <a:avLst/>
          </a:prstGeom>
        </p:spPr>
      </p:pic>
      <p:pic>
        <p:nvPicPr>
          <p:cNvPr id="49" name="Obrázok 4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59679" y="2431227"/>
            <a:ext cx="804742" cy="890093"/>
          </a:xfrm>
          <a:prstGeom prst="rect">
            <a:avLst/>
          </a:prstGeom>
        </p:spPr>
      </p:pic>
      <p:pic>
        <p:nvPicPr>
          <p:cNvPr id="50" name="Obrázok 4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85340" y="3644507"/>
            <a:ext cx="804742" cy="890093"/>
          </a:xfrm>
          <a:prstGeom prst="rect">
            <a:avLst/>
          </a:prstGeom>
        </p:spPr>
      </p:pic>
      <p:pic>
        <p:nvPicPr>
          <p:cNvPr id="51" name="Obrázok 5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73296" y="3452206"/>
            <a:ext cx="804742" cy="890093"/>
          </a:xfrm>
          <a:prstGeom prst="rect">
            <a:avLst/>
          </a:prstGeom>
        </p:spPr>
      </p:pic>
      <p:pic>
        <p:nvPicPr>
          <p:cNvPr id="52" name="Obrázok 5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21136" y="4088774"/>
            <a:ext cx="804742" cy="890093"/>
          </a:xfrm>
          <a:prstGeom prst="rect">
            <a:avLst/>
          </a:prstGeom>
        </p:spPr>
      </p:pic>
      <p:pic>
        <p:nvPicPr>
          <p:cNvPr id="53" name="Obrázok 5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2754" y="2068278"/>
            <a:ext cx="1405000" cy="1245458"/>
          </a:xfrm>
          <a:prstGeom prst="rect">
            <a:avLst/>
          </a:prstGeom>
        </p:spPr>
      </p:pic>
      <p:pic>
        <p:nvPicPr>
          <p:cNvPr id="54" name="Obrázok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8911" y="3261715"/>
            <a:ext cx="749873" cy="1091279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080962" y="82298"/>
            <a:ext cx="217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PRIPRAV SI RAŇAJKY</a:t>
            </a:r>
          </a:p>
        </p:txBody>
      </p:sp>
    </p:spTree>
    <p:extLst>
      <p:ext uri="{BB962C8B-B14F-4D97-AF65-F5344CB8AC3E}">
        <p14:creationId xmlns:p14="http://schemas.microsoft.com/office/powerpoint/2010/main" val="2710838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77800" y="209268"/>
            <a:ext cx="230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DELENIE CHLEBA ½, ¼ </a:t>
            </a:r>
            <a:endParaRPr lang="sk-SK" sz="4000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207195">
            <a:off x="854199" y="3544715"/>
            <a:ext cx="2304488" cy="2914141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070" y="669596"/>
            <a:ext cx="1664352" cy="1828959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033" y="761044"/>
            <a:ext cx="1585097" cy="1737511"/>
          </a:xfrm>
          <a:prstGeom prst="rect">
            <a:avLst/>
          </a:prstGeom>
        </p:spPr>
      </p:pic>
      <p:cxnSp>
        <p:nvCxnSpPr>
          <p:cNvPr id="16" name="Rovná spojnica 15"/>
          <p:cNvCxnSpPr/>
          <p:nvPr/>
        </p:nvCxnSpPr>
        <p:spPr>
          <a:xfrm flipH="1">
            <a:off x="1886465" y="4215058"/>
            <a:ext cx="59362" cy="1740899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BlokTextu 17"/>
          <p:cNvSpPr txBox="1"/>
          <p:nvPr/>
        </p:nvSpPr>
        <p:spPr>
          <a:xfrm>
            <a:off x="2264507" y="489124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1/2</a:t>
            </a:r>
          </a:p>
        </p:txBody>
      </p:sp>
      <p:sp>
        <p:nvSpPr>
          <p:cNvPr id="19" name="BlokTextu 18"/>
          <p:cNvSpPr txBox="1"/>
          <p:nvPr/>
        </p:nvSpPr>
        <p:spPr>
          <a:xfrm>
            <a:off x="775180" y="489124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1/2</a:t>
            </a:r>
          </a:p>
        </p:txBody>
      </p:sp>
      <p:pic>
        <p:nvPicPr>
          <p:cNvPr id="21" name="Obrázo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041" y="3085448"/>
            <a:ext cx="1658256" cy="798645"/>
          </a:xfrm>
          <a:prstGeom prst="rect">
            <a:avLst/>
          </a:prstGeom>
        </p:spPr>
      </p:pic>
      <p:pic>
        <p:nvPicPr>
          <p:cNvPr id="23" name="Obrázok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6630" y="4116159"/>
            <a:ext cx="1658256" cy="969348"/>
          </a:xfrm>
          <a:prstGeom prst="rect">
            <a:avLst/>
          </a:prstGeom>
        </p:spPr>
      </p:pic>
      <p:pic>
        <p:nvPicPr>
          <p:cNvPr id="25" name="Obrázok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2615" y="3881475"/>
            <a:ext cx="1524132" cy="981541"/>
          </a:xfrm>
          <a:prstGeom prst="rect">
            <a:avLst/>
          </a:prstGeom>
        </p:spPr>
      </p:pic>
      <p:pic>
        <p:nvPicPr>
          <p:cNvPr id="27" name="Obrázok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2615" y="3020507"/>
            <a:ext cx="1524132" cy="749873"/>
          </a:xfrm>
          <a:prstGeom prst="rect">
            <a:avLst/>
          </a:prstGeom>
        </p:spPr>
      </p:pic>
      <p:sp>
        <p:nvSpPr>
          <p:cNvPr id="28" name="BlokTextu 27"/>
          <p:cNvSpPr txBox="1"/>
          <p:nvPr/>
        </p:nvSpPr>
        <p:spPr>
          <a:xfrm>
            <a:off x="9296223" y="348001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1/4</a:t>
            </a:r>
          </a:p>
        </p:txBody>
      </p:sp>
      <p:sp>
        <p:nvSpPr>
          <p:cNvPr id="29" name="BlokTextu 28"/>
          <p:cNvSpPr txBox="1"/>
          <p:nvPr/>
        </p:nvSpPr>
        <p:spPr>
          <a:xfrm>
            <a:off x="10206681" y="136374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1/2</a:t>
            </a:r>
          </a:p>
        </p:txBody>
      </p:sp>
      <p:pic>
        <p:nvPicPr>
          <p:cNvPr id="14344" name="Picture 8" descr="http://oidnes.cz/14/062/nesd/AHR53d116_Fotolia_54394422_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56" y="114233"/>
            <a:ext cx="1751470" cy="236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www.clipartlord.com/wp-content/uploads/2015/07/bread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882859"/>
            <a:ext cx="2711194" cy="139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static.memrise.com/uploads/course_photos/265545900013120823333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960" y="114233"/>
            <a:ext cx="2138142" cy="230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134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atouterie.co.uk/wp-content/uploads/2012/09/OATMEAL-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186" y="3520099"/>
            <a:ext cx="2295442" cy="229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288324" y="354227"/>
            <a:ext cx="1589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PRIRAĎ TVARY</a:t>
            </a:r>
          </a:p>
        </p:txBody>
      </p:sp>
      <p:sp>
        <p:nvSpPr>
          <p:cNvPr id="3" name="Ovál 2"/>
          <p:cNvSpPr/>
          <p:nvPr/>
        </p:nvSpPr>
        <p:spPr>
          <a:xfrm>
            <a:off x="446557" y="1971386"/>
            <a:ext cx="1499286" cy="154871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709" y="-190295"/>
            <a:ext cx="3706689" cy="352989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88324" y="874434"/>
            <a:ext cx="2199502" cy="100501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2198" y="723559"/>
            <a:ext cx="1524132" cy="981541"/>
          </a:xfrm>
          <a:prstGeom prst="rect">
            <a:avLst/>
          </a:prstGeom>
        </p:spPr>
      </p:pic>
      <p:sp>
        <p:nvSpPr>
          <p:cNvPr id="7" name="Pravouhlý trojuholník 6"/>
          <p:cNvSpPr/>
          <p:nvPr/>
        </p:nvSpPr>
        <p:spPr>
          <a:xfrm>
            <a:off x="626997" y="3612035"/>
            <a:ext cx="1589903" cy="1411349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8" name="Picture 4" descr="http://www.ice-frozenfoods.de/uploads/4/8/5/6/48566931/___2867728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811" y="3998939"/>
            <a:ext cx="2497047" cy="181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ĺžnik 7"/>
          <p:cNvSpPr/>
          <p:nvPr/>
        </p:nvSpPr>
        <p:spPr>
          <a:xfrm>
            <a:off x="965153" y="5174304"/>
            <a:ext cx="913590" cy="158166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3205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638" y="-119420"/>
            <a:ext cx="1639161" cy="1560977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411892" y="238898"/>
            <a:ext cx="2568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RASCA + CHLIEB</a:t>
            </a:r>
          </a:p>
        </p:txBody>
      </p:sp>
      <p:pic>
        <p:nvPicPr>
          <p:cNvPr id="10256" name="Picture 16" descr="http://www.dietyachudnutie.sk/media/ras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605" y="329749"/>
            <a:ext cx="1293796" cy="82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ublina v tvare šípky nahor 11"/>
          <p:cNvSpPr/>
          <p:nvPr/>
        </p:nvSpPr>
        <p:spPr>
          <a:xfrm>
            <a:off x="7526267" y="1083328"/>
            <a:ext cx="3987113" cy="881449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F2A16A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3" name="BlokTextu 12"/>
          <p:cNvSpPr txBox="1"/>
          <p:nvPr/>
        </p:nvSpPr>
        <p:spPr>
          <a:xfrm>
            <a:off x="8374426" y="1437491"/>
            <a:ext cx="2719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RASCOVÝ CHLIEB</a:t>
            </a: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160" y="2002384"/>
            <a:ext cx="1639966" cy="1560711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8596" y="3275097"/>
            <a:ext cx="3999323" cy="896190"/>
          </a:xfrm>
          <a:prstGeom prst="rect">
            <a:avLst/>
          </a:prstGeom>
        </p:spPr>
      </p:pic>
      <p:pic>
        <p:nvPicPr>
          <p:cNvPr id="10258" name="Picture 18" descr="http://www.liecenie.info/wp-content/uploads/2014/01/slnecnicove-semen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577" y="2493493"/>
            <a:ext cx="1238518" cy="74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lokTextu 15"/>
          <p:cNvSpPr txBox="1"/>
          <p:nvPr/>
        </p:nvSpPr>
        <p:spPr>
          <a:xfrm>
            <a:off x="2195492" y="3662600"/>
            <a:ext cx="3383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SLNEČNICOVÝ CHLIEB</a:t>
            </a:r>
          </a:p>
        </p:txBody>
      </p:sp>
      <p:pic>
        <p:nvPicPr>
          <p:cNvPr id="17" name="Obrázo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764" y="5575955"/>
            <a:ext cx="3999323" cy="896190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8487" y="4418685"/>
            <a:ext cx="1639966" cy="1560711"/>
          </a:xfrm>
          <a:prstGeom prst="rect">
            <a:avLst/>
          </a:prstGeom>
        </p:spPr>
      </p:pic>
      <p:sp>
        <p:nvSpPr>
          <p:cNvPr id="19" name="BlokTextu 18"/>
          <p:cNvSpPr txBox="1"/>
          <p:nvPr/>
        </p:nvSpPr>
        <p:spPr>
          <a:xfrm>
            <a:off x="6990207" y="5948925"/>
            <a:ext cx="3237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POHANKOVÝ CHLIEB</a:t>
            </a:r>
          </a:p>
        </p:txBody>
      </p:sp>
      <p:sp>
        <p:nvSpPr>
          <p:cNvPr id="20" name="BlokTextu 19"/>
          <p:cNvSpPr txBox="1"/>
          <p:nvPr/>
        </p:nvSpPr>
        <p:spPr>
          <a:xfrm>
            <a:off x="5317630" y="2587627"/>
            <a:ext cx="1846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SLNEČNICA</a:t>
            </a:r>
          </a:p>
        </p:txBody>
      </p:sp>
      <p:sp>
        <p:nvSpPr>
          <p:cNvPr id="21" name="BlokTextu 20"/>
          <p:cNvSpPr txBox="1"/>
          <p:nvPr/>
        </p:nvSpPr>
        <p:spPr>
          <a:xfrm>
            <a:off x="9799449" y="4810227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POHANKA</a:t>
            </a:r>
          </a:p>
        </p:txBody>
      </p:sp>
      <p:pic>
        <p:nvPicPr>
          <p:cNvPr id="10262" name="Picture 22" descr="http://prikrmy.sk/178-large_default/pohan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600" l="0" r="100000">
                        <a14:foregroundMark x1="3600" y1="28000" x2="3600" y2="28000"/>
                        <a14:foregroundMark x1="3600" y1="34400" x2="3600" y2="35600"/>
                        <a14:foregroundMark x1="4800" y1="39600" x2="4800" y2="40800"/>
                        <a14:foregroundMark x1="4800" y1="41200" x2="4800" y2="41200"/>
                        <a14:foregroundMark x1="4800" y1="42000" x2="5200" y2="45200"/>
                        <a14:foregroundMark x1="5200" y1="47200" x2="5200" y2="47200"/>
                        <a14:foregroundMark x1="4800" y1="47200" x2="6000" y2="49200"/>
                        <a14:foregroundMark x1="6400" y1="50000" x2="6800" y2="50800"/>
                        <a14:foregroundMark x1="6800" y1="54000" x2="6800" y2="54000"/>
                        <a14:foregroundMark x1="6800" y1="56400" x2="5600" y2="58800"/>
                        <a14:foregroundMark x1="5600" y1="59200" x2="5600" y2="59200"/>
                        <a14:foregroundMark x1="4400" y1="61200" x2="2800" y2="63600"/>
                        <a14:foregroundMark x1="2800" y1="64000" x2="2800" y2="65600"/>
                        <a14:foregroundMark x1="3200" y1="66000" x2="3200" y2="66000"/>
                        <a14:foregroundMark x1="6000" y1="68400" x2="6000" y2="68400"/>
                        <a14:foregroundMark x1="6400" y1="69600" x2="6800" y2="71600"/>
                        <a14:foregroundMark x1="6800" y1="72400" x2="6800" y2="76400"/>
                        <a14:foregroundMark x1="6800" y1="76400" x2="6800" y2="76400"/>
                        <a14:foregroundMark x1="6800" y1="76800" x2="5600" y2="79200"/>
                        <a14:foregroundMark x1="3200" y1="76800" x2="3200" y2="76800"/>
                        <a14:foregroundMark x1="3600" y1="77600" x2="4800" y2="80000"/>
                        <a14:foregroundMark x1="5200" y1="75600" x2="5200" y2="75600"/>
                        <a14:foregroundMark x1="97200" y1="66800" x2="97200" y2="66800"/>
                        <a14:foregroundMark x1="97200" y1="66800" x2="97200" y2="66800"/>
                        <a14:foregroundMark x1="97200" y1="74800" x2="97200" y2="73200"/>
                        <a14:foregroundMark x1="97200" y1="66400" x2="97200" y2="66400"/>
                        <a14:foregroundMark x1="97200" y1="58000" x2="97200" y2="58000"/>
                        <a14:foregroundMark x1="95600" y1="54400" x2="95600" y2="54400"/>
                        <a14:foregroundMark x1="95600" y1="52400" x2="95600" y2="52400"/>
                        <a14:foregroundMark x1="95600" y1="50000" x2="95600" y2="50000"/>
                        <a14:foregroundMark x1="97200" y1="48400" x2="97200" y2="48400"/>
                        <a14:foregroundMark x1="96400" y1="34400" x2="96400" y2="34400"/>
                        <a14:foregroundMark x1="95600" y1="31600" x2="95600" y2="31600"/>
                        <a14:foregroundMark x1="96400" y1="31200" x2="96400" y2="31200"/>
                        <a14:backgroundMark x1="12000" y1="95200" x2="12000" y2="95200"/>
                        <a14:backgroundMark x1="12000" y1="95200" x2="12000" y2="95200"/>
                        <a14:backgroundMark x1="11200" y1="94400" x2="11200" y2="94400"/>
                        <a14:backgroundMark x1="91600" y1="96800" x2="91600" y2="96800"/>
                        <a14:backgroundMark x1="95600" y1="90400" x2="95600" y2="90400"/>
                        <a14:backgroundMark x1="97200" y1="84400" x2="97200" y2="83200"/>
                        <a14:backgroundMark x1="98400" y1="76000" x2="98400" y2="76000"/>
                        <a14:backgroundMark x1="74000" y1="95200" x2="74000" y2="95200"/>
                        <a14:backgroundMark x1="72800" y1="95200" x2="71200" y2="95200"/>
                        <a14:backgroundMark x1="64800" y1="95200" x2="64800" y2="95200"/>
                        <a14:backgroundMark x1="60800" y1="96400" x2="59200" y2="96800"/>
                        <a14:backgroundMark x1="57600" y1="97200" x2="52400" y2="98000"/>
                        <a14:backgroundMark x1="45600" y1="98400" x2="45600" y2="98400"/>
                        <a14:backgroundMark x1="39200" y1="98800" x2="39200" y2="98800"/>
                        <a14:backgroundMark x1="30000" y1="98800" x2="28800" y2="98400"/>
                        <a14:backgroundMark x1="24000" y1="94800" x2="20000" y2="92400"/>
                        <a14:backgroundMark x1="16400" y1="90400" x2="16400" y2="90400"/>
                        <a14:backgroundMark x1="14800" y1="89200" x2="14800" y2="89200"/>
                        <a14:backgroundMark x1="98000" y1="19600" x2="98000" y2="19600"/>
                        <a14:backgroundMark x1="98000" y1="19600" x2="98000" y2="19600"/>
                        <a14:backgroundMark x1="97200" y1="18800" x2="97200" y2="18800"/>
                        <a14:backgroundMark x1="96000" y1="16800" x2="96000" y2="16800"/>
                        <a14:backgroundMark x1="92000" y1="14400" x2="92000" y2="14400"/>
                        <a14:backgroundMark x1="87600" y1="13200" x2="87600" y2="13200"/>
                        <a14:backgroundMark x1="84400" y1="11600" x2="84400" y2="11600"/>
                        <a14:backgroundMark x1="18800" y1="90400" x2="18800" y2="90400"/>
                        <a14:backgroundMark x1="19200" y1="90400" x2="19200" y2="90400"/>
                        <a14:backgroundMark x1="23200" y1="90400" x2="23200" y2="90400"/>
                        <a14:backgroundMark x1="86400" y1="91600" x2="86400" y2="91600"/>
                        <a14:backgroundMark x1="84800" y1="89600" x2="84800" y2="89600"/>
                        <a14:backgroundMark x1="82800" y1="90000" x2="82800" y2="90000"/>
                        <a14:backgroundMark x1="81600" y1="91600" x2="81600" y2="91600"/>
                        <a14:backgroundMark x1="78800" y1="91600" x2="78800" y2="91600"/>
                        <a14:backgroundMark x1="78800" y1="91600" x2="78800" y2="91600"/>
                        <a14:backgroundMark x1="78400" y1="91200" x2="78400" y2="9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296" y="4730306"/>
            <a:ext cx="984527" cy="98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569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069677" y="731279"/>
            <a:ext cx="43304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dirty="0"/>
          </a:p>
          <a:p>
            <a:r>
              <a:rPr lang="sk-SK" b="1" dirty="0">
                <a:latin typeface="Arial Black" panose="020B0A04020102020204" pitchFamily="34" charset="0"/>
              </a:rPr>
              <a:t>Semienka treba zasadiť,</a:t>
            </a:r>
          </a:p>
          <a:p>
            <a:r>
              <a:rPr lang="sk-SK" b="1" dirty="0">
                <a:latin typeface="Arial Black" panose="020B0A04020102020204" pitchFamily="34" charset="0"/>
              </a:rPr>
              <a:t>zasadiť, zasadiť.</a:t>
            </a:r>
          </a:p>
          <a:p>
            <a:r>
              <a:rPr lang="sk-SK" b="1" dirty="0">
                <a:latin typeface="Arial Black" panose="020B0A04020102020204" pitchFamily="34" charset="0"/>
              </a:rPr>
              <a:t>Semienka treba zasadiť</a:t>
            </a:r>
          </a:p>
          <a:p>
            <a:r>
              <a:rPr lang="sk-SK" b="1" dirty="0">
                <a:latin typeface="Arial Black" panose="020B0A04020102020204" pitchFamily="34" charset="0"/>
              </a:rPr>
              <a:t>úrodu chceme zberať.</a:t>
            </a:r>
          </a:p>
          <a:p>
            <a:endParaRPr lang="sk-SK" b="1" dirty="0">
              <a:latin typeface="Arial Black" panose="020B0A04020102020204" pitchFamily="34" charset="0"/>
            </a:endParaRPr>
          </a:p>
          <a:p>
            <a:r>
              <a:rPr lang="sk-SK" b="1" dirty="0">
                <a:latin typeface="Arial Black" panose="020B0A04020102020204" pitchFamily="34" charset="0"/>
              </a:rPr>
              <a:t>Dážď nám semienka ovlaží,</a:t>
            </a:r>
          </a:p>
          <a:p>
            <a:r>
              <a:rPr lang="sk-SK" b="1" dirty="0">
                <a:latin typeface="Arial Black" panose="020B0A04020102020204" pitchFamily="34" charset="0"/>
              </a:rPr>
              <a:t>ovlaží, ovlaží.</a:t>
            </a:r>
          </a:p>
          <a:p>
            <a:r>
              <a:rPr lang="sk-SK" b="1" dirty="0">
                <a:latin typeface="Arial Black" panose="020B0A04020102020204" pitchFamily="34" charset="0"/>
              </a:rPr>
              <a:t>Dážď nám semienka ovlaží</a:t>
            </a:r>
          </a:p>
          <a:p>
            <a:r>
              <a:rPr lang="sk-SK" b="1" dirty="0">
                <a:latin typeface="Arial Black" panose="020B0A04020102020204" pitchFamily="34" charset="0"/>
              </a:rPr>
              <a:t>úrodu chceme zberať.</a:t>
            </a:r>
          </a:p>
          <a:p>
            <a:endParaRPr lang="sk-SK" b="1" dirty="0">
              <a:latin typeface="Arial Black" panose="020B0A04020102020204" pitchFamily="34" charset="0"/>
            </a:endParaRPr>
          </a:p>
          <a:p>
            <a:r>
              <a:rPr lang="sk-SK" b="1" dirty="0">
                <a:latin typeface="Arial Black" panose="020B0A04020102020204" pitchFamily="34" charset="0"/>
              </a:rPr>
              <a:t>Zo zeme začnú vyrastať,</a:t>
            </a:r>
          </a:p>
          <a:p>
            <a:r>
              <a:rPr lang="sk-SK" b="1" dirty="0">
                <a:latin typeface="Arial Black" panose="020B0A04020102020204" pitchFamily="34" charset="0"/>
              </a:rPr>
              <a:t>vyrastať, vyrastať.</a:t>
            </a:r>
          </a:p>
          <a:p>
            <a:r>
              <a:rPr lang="sk-SK" b="1" dirty="0">
                <a:latin typeface="Arial Black" panose="020B0A04020102020204" pitchFamily="34" charset="0"/>
              </a:rPr>
              <a:t>Zo zeme začnú vyrastať</a:t>
            </a:r>
          </a:p>
          <a:p>
            <a:r>
              <a:rPr lang="sk-SK" b="1" dirty="0">
                <a:latin typeface="Arial Black" panose="020B0A04020102020204" pitchFamily="34" charset="0"/>
              </a:rPr>
              <a:t>úrodu chceme zberať.</a:t>
            </a:r>
          </a:p>
          <a:p>
            <a:pPr lvl="0"/>
            <a:endParaRPr lang="sk-SK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lvl="0"/>
            <a:r>
              <a:rPr lang="sk-SK" b="1" dirty="0">
                <a:solidFill>
                  <a:prstClr val="black"/>
                </a:solidFill>
                <a:latin typeface="Arial Black" panose="020B0A04020102020204" pitchFamily="34" charset="0"/>
              </a:rPr>
              <a:t>Bohatá žatva čaká nás,</a:t>
            </a:r>
          </a:p>
          <a:p>
            <a:pPr lvl="0"/>
            <a:r>
              <a:rPr lang="sk-SK" b="1" dirty="0">
                <a:solidFill>
                  <a:prstClr val="black"/>
                </a:solidFill>
                <a:latin typeface="Arial Black" panose="020B0A04020102020204" pitchFamily="34" charset="0"/>
              </a:rPr>
              <a:t>čaká nás, čaká nás.</a:t>
            </a:r>
          </a:p>
          <a:p>
            <a:pPr lvl="0"/>
            <a:r>
              <a:rPr lang="sk-SK" b="1" dirty="0">
                <a:solidFill>
                  <a:prstClr val="black"/>
                </a:solidFill>
                <a:latin typeface="Arial Black" panose="020B0A04020102020204" pitchFamily="34" charset="0"/>
              </a:rPr>
              <a:t>Bohatá žatva čaká nás</a:t>
            </a:r>
          </a:p>
          <a:p>
            <a:pPr lvl="0"/>
            <a:r>
              <a:rPr lang="sk-SK" b="1" dirty="0">
                <a:solidFill>
                  <a:prstClr val="black"/>
                </a:solidFill>
                <a:latin typeface="Arial Black" panose="020B0A04020102020204" pitchFamily="34" charset="0"/>
              </a:rPr>
              <a:t>úrodu chceme zberať.</a:t>
            </a:r>
          </a:p>
          <a:p>
            <a:pPr lvl="0"/>
            <a:endParaRPr lang="sk-SK" dirty="0">
              <a:solidFill>
                <a:prstClr val="black"/>
              </a:solidFill>
            </a:endParaRPr>
          </a:p>
          <a:p>
            <a:endParaRPr lang="sk-SK" dirty="0"/>
          </a:p>
          <a:p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7336148" y="1069979"/>
            <a:ext cx="408892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dirty="0"/>
          </a:p>
          <a:p>
            <a:r>
              <a:rPr lang="sk-SK" dirty="0">
                <a:latin typeface="Arial Black" panose="020B0A04020102020204" pitchFamily="34" charset="0"/>
              </a:rPr>
              <a:t>Obilie treba hneď pomlieť,</a:t>
            </a:r>
          </a:p>
          <a:p>
            <a:r>
              <a:rPr lang="sk-SK" dirty="0">
                <a:latin typeface="Arial Black" panose="020B0A04020102020204" pitchFamily="34" charset="0"/>
              </a:rPr>
              <a:t>hneď pomlieť, hneď pomlieť.</a:t>
            </a:r>
          </a:p>
          <a:p>
            <a:r>
              <a:rPr lang="sk-SK" dirty="0">
                <a:latin typeface="Arial Black" panose="020B0A04020102020204" pitchFamily="34" charset="0"/>
              </a:rPr>
              <a:t>Obilie treba hneď pomlieť</a:t>
            </a:r>
          </a:p>
          <a:p>
            <a:r>
              <a:rPr lang="sk-SK" dirty="0">
                <a:latin typeface="Arial Black" panose="020B0A04020102020204" pitchFamily="34" charset="0"/>
              </a:rPr>
              <a:t>úrodu chceme zberať.</a:t>
            </a:r>
          </a:p>
          <a:p>
            <a:endParaRPr lang="sk-SK" dirty="0">
              <a:latin typeface="Arial Black" panose="020B0A04020102020204" pitchFamily="34" charset="0"/>
            </a:endParaRPr>
          </a:p>
          <a:p>
            <a:r>
              <a:rPr lang="sk-SK" dirty="0">
                <a:latin typeface="Arial Black" panose="020B0A04020102020204" pitchFamily="34" charset="0"/>
              </a:rPr>
              <a:t>Chlebík si z múky upečme,</a:t>
            </a:r>
          </a:p>
          <a:p>
            <a:r>
              <a:rPr lang="sk-SK" dirty="0">
                <a:latin typeface="Arial Black" panose="020B0A04020102020204" pitchFamily="34" charset="0"/>
              </a:rPr>
              <a:t>upečme, upečme.</a:t>
            </a:r>
          </a:p>
          <a:p>
            <a:r>
              <a:rPr lang="sk-SK" dirty="0">
                <a:latin typeface="Arial Black" panose="020B0A04020102020204" pitchFamily="34" charset="0"/>
              </a:rPr>
              <a:t>Chlebík si z múky upečme</a:t>
            </a:r>
          </a:p>
          <a:p>
            <a:r>
              <a:rPr lang="sk-SK" dirty="0">
                <a:latin typeface="Arial Black" panose="020B0A04020102020204" pitchFamily="34" charset="0"/>
              </a:rPr>
              <a:t>úrodu chceme zberať.</a:t>
            </a:r>
          </a:p>
          <a:p>
            <a:endParaRPr lang="sk-SK" dirty="0">
              <a:latin typeface="Arial Black" panose="020B0A04020102020204" pitchFamily="34" charset="0"/>
            </a:endParaRPr>
          </a:p>
          <a:p>
            <a:r>
              <a:rPr lang="sk-SK" dirty="0">
                <a:latin typeface="Arial Black" panose="020B0A04020102020204" pitchFamily="34" charset="0"/>
              </a:rPr>
              <a:t>Chlebík nám všetkým zachutí,</a:t>
            </a:r>
          </a:p>
          <a:p>
            <a:r>
              <a:rPr lang="sk-SK" dirty="0">
                <a:latin typeface="Arial Black" panose="020B0A04020102020204" pitchFamily="34" charset="0"/>
              </a:rPr>
              <a:t>zachutí, zachutí.</a:t>
            </a:r>
          </a:p>
          <a:p>
            <a:r>
              <a:rPr lang="sk-SK" dirty="0">
                <a:latin typeface="Arial Black" panose="020B0A04020102020204" pitchFamily="34" charset="0"/>
              </a:rPr>
              <a:t>Chlebík nám všetkým zachutí</a:t>
            </a:r>
          </a:p>
          <a:p>
            <a:r>
              <a:rPr lang="sk-SK" dirty="0">
                <a:latin typeface="Arial Black" panose="020B0A04020102020204" pitchFamily="34" charset="0"/>
              </a:rPr>
              <a:t>úrodu chceme zberať.</a:t>
            </a:r>
          </a:p>
        </p:txBody>
      </p:sp>
      <p:sp>
        <p:nvSpPr>
          <p:cNvPr id="6" name="Obdĺžnik 5"/>
          <p:cNvSpPr/>
          <p:nvPr/>
        </p:nvSpPr>
        <p:spPr>
          <a:xfrm>
            <a:off x="5135786" y="0"/>
            <a:ext cx="1746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Žatva</a:t>
            </a:r>
          </a:p>
        </p:txBody>
      </p:sp>
    </p:spTree>
    <p:extLst>
      <p:ext uri="{BB962C8B-B14F-4D97-AF65-F5344CB8AC3E}">
        <p14:creationId xmlns:p14="http://schemas.microsoft.com/office/powerpoint/2010/main" val="485376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49" y="912782"/>
            <a:ext cx="10058400" cy="565785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203" y="-196508"/>
            <a:ext cx="1639966" cy="156071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731" y="-239239"/>
            <a:ext cx="1639966" cy="156071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501" y="-245696"/>
            <a:ext cx="1639966" cy="156071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950" y="498123"/>
            <a:ext cx="1639966" cy="156071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000" y="-245695"/>
            <a:ext cx="1639966" cy="156071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277" y="-226521"/>
            <a:ext cx="1639966" cy="156071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53" y="1090726"/>
            <a:ext cx="1231499" cy="123759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74" y="204649"/>
            <a:ext cx="1231499" cy="1237595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4" y="4384187"/>
            <a:ext cx="1231499" cy="1237595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6" y="3256901"/>
            <a:ext cx="1231499" cy="1237595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59" y="2150513"/>
            <a:ext cx="1231499" cy="1237595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9188" y="2546791"/>
            <a:ext cx="1518036" cy="1286367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5267" y="1625960"/>
            <a:ext cx="1518036" cy="1286367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2228" y="3467622"/>
            <a:ext cx="1518036" cy="1286367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8432" y="4384575"/>
            <a:ext cx="1518036" cy="1286367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3196" y="5261742"/>
            <a:ext cx="1518036" cy="1286367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030" y="996817"/>
            <a:ext cx="1518036" cy="1286367"/>
          </a:xfrm>
          <a:prstGeom prst="rect">
            <a:avLst/>
          </a:prstGeom>
        </p:spPr>
      </p:pic>
      <p:pic>
        <p:nvPicPr>
          <p:cNvPr id="20" name="Obrázok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8892" y="-120823"/>
            <a:ext cx="1518036" cy="1286367"/>
          </a:xfrm>
          <a:prstGeom prst="rect">
            <a:avLst/>
          </a:prstGeom>
        </p:spPr>
      </p:pic>
      <p:pic>
        <p:nvPicPr>
          <p:cNvPr id="21" name="Obrázo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8324" y="705129"/>
            <a:ext cx="1518036" cy="1286367"/>
          </a:xfrm>
          <a:prstGeom prst="rect">
            <a:avLst/>
          </a:prstGeom>
        </p:spPr>
      </p:pic>
      <p:pic>
        <p:nvPicPr>
          <p:cNvPr id="23" name="Obrázok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3964" y="-154119"/>
            <a:ext cx="1518036" cy="1286367"/>
          </a:xfrm>
          <a:prstGeom prst="rect">
            <a:avLst/>
          </a:prstGeom>
        </p:spPr>
      </p:pic>
      <p:sp>
        <p:nvSpPr>
          <p:cNvPr id="26" name="BlokTextu 25"/>
          <p:cNvSpPr txBox="1"/>
          <p:nvPr/>
        </p:nvSpPr>
        <p:spPr>
          <a:xfrm>
            <a:off x="2306595" y="504199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/>
              <a:t>9</a:t>
            </a:r>
          </a:p>
        </p:txBody>
      </p:sp>
      <p:sp>
        <p:nvSpPr>
          <p:cNvPr id="27" name="BlokTextu 26"/>
          <p:cNvSpPr txBox="1"/>
          <p:nvPr/>
        </p:nvSpPr>
        <p:spPr>
          <a:xfrm>
            <a:off x="2292550" y="233482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/>
              <a:t>6</a:t>
            </a:r>
          </a:p>
        </p:txBody>
      </p:sp>
      <p:sp>
        <p:nvSpPr>
          <p:cNvPr id="28" name="BlokTextu 27"/>
          <p:cNvSpPr txBox="1"/>
          <p:nvPr/>
        </p:nvSpPr>
        <p:spPr>
          <a:xfrm>
            <a:off x="2292550" y="374170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/>
              <a:t>7</a:t>
            </a:r>
          </a:p>
        </p:txBody>
      </p:sp>
      <p:pic>
        <p:nvPicPr>
          <p:cNvPr id="29" name="Obrázok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237" y="9392"/>
            <a:ext cx="1231499" cy="1237595"/>
          </a:xfrm>
          <a:prstGeom prst="rect">
            <a:avLst/>
          </a:prstGeom>
        </p:spPr>
      </p:pic>
      <p:pic>
        <p:nvPicPr>
          <p:cNvPr id="30" name="Obrázok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52" y="5507307"/>
            <a:ext cx="1231499" cy="1237595"/>
          </a:xfrm>
          <a:prstGeom prst="rect">
            <a:avLst/>
          </a:prstGeom>
        </p:spPr>
      </p:pic>
      <p:sp>
        <p:nvSpPr>
          <p:cNvPr id="31" name="BlokTextu 30"/>
          <p:cNvSpPr txBox="1"/>
          <p:nvPr/>
        </p:nvSpPr>
        <p:spPr>
          <a:xfrm>
            <a:off x="4621422" y="107291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TRIEDENIE</a:t>
            </a:r>
          </a:p>
        </p:txBody>
      </p:sp>
    </p:spTree>
    <p:extLst>
      <p:ext uri="{BB962C8B-B14F-4D97-AF65-F5344CB8AC3E}">
        <p14:creationId xmlns:p14="http://schemas.microsoft.com/office/powerpoint/2010/main" val="1411837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www.cakees.com/uploads/pics/Cakees_moh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407" y="3008858"/>
            <a:ext cx="3533849" cy="18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celishop.sk/wp-content/uploads/2015/03/bezlepkovy-orechovy-zavin-11.thumb_565x4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292" y="716439"/>
            <a:ext cx="3591698" cy="238110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pekarenharmonia.sk/sub/pekarenharmonia.sk/shop/product/resized/bezlepkovy-makovy-zavin-10.thumb_565x406.jpg?t=13930188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00" y="1091187"/>
            <a:ext cx="3463116" cy="22985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69" y="3414582"/>
            <a:ext cx="3115326" cy="251177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2000851" y="66516"/>
            <a:ext cx="1225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/>
              <a:t>MAK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8303741" y="-61817"/>
            <a:ext cx="1656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/>
              <a:t>ORECH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261" y="168956"/>
            <a:ext cx="1491031" cy="150717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1926" y="76296"/>
            <a:ext cx="1350074" cy="1146106"/>
          </a:xfrm>
          <a:prstGeom prst="rect">
            <a:avLst/>
          </a:prstGeom>
        </p:spPr>
      </p:pic>
      <p:pic>
        <p:nvPicPr>
          <p:cNvPr id="2064" name="Picture 16" descr="http://www.friendshipdairies.com/assets/img/ingredients/poppy-seed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32" y="-189565"/>
            <a:ext cx="2016264" cy="201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3524" y="127863"/>
            <a:ext cx="1938696" cy="2036240"/>
          </a:xfrm>
          <a:prstGeom prst="rect">
            <a:avLst/>
          </a:prstGeom>
        </p:spPr>
      </p:pic>
      <p:pic>
        <p:nvPicPr>
          <p:cNvPr id="2066" name="Picture 18" descr="http://www.vykutalenaboruvka.cz/wp-content/uploads/2010/10/orechovyrez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694" y="3167912"/>
            <a:ext cx="2489015" cy="165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2858" y="3273597"/>
            <a:ext cx="2110992" cy="1547022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2549899" y="6045062"/>
            <a:ext cx="282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/>
              <a:t>M..... KOLÁČ</a:t>
            </a:r>
          </a:p>
        </p:txBody>
      </p:sp>
      <p:sp>
        <p:nvSpPr>
          <p:cNvPr id="14" name="BlokTextu 13"/>
          <p:cNvSpPr txBox="1"/>
          <p:nvPr/>
        </p:nvSpPr>
        <p:spPr>
          <a:xfrm>
            <a:off x="8040130" y="5926351"/>
            <a:ext cx="3665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/>
              <a:t>O......KOLÁČ</a:t>
            </a:r>
          </a:p>
        </p:txBody>
      </p:sp>
    </p:spTree>
    <p:extLst>
      <p:ext uri="{BB962C8B-B14F-4D97-AF65-F5344CB8AC3E}">
        <p14:creationId xmlns:p14="http://schemas.microsoft.com/office/powerpoint/2010/main" val="3087550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preschoolactivities.us/wp-content/uploads/2015/03/bread-trace-worksheet-300x2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96" y="860253"/>
            <a:ext cx="3240404" cy="248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BlokTextu 38"/>
          <p:cNvSpPr txBox="1"/>
          <p:nvPr/>
        </p:nvSpPr>
        <p:spPr>
          <a:xfrm>
            <a:off x="420130" y="238897"/>
            <a:ext cx="366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NAKRÁJAJ CHLIEB – POSPÁJAJ ČIARY</a:t>
            </a:r>
          </a:p>
        </p:txBody>
      </p:sp>
      <p:pic>
        <p:nvPicPr>
          <p:cNvPr id="15364" name="Picture 4" descr="http://www.preschoolactivities.us/wp-content/uploads/2015/03/burger-trace-workshe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888" y="0"/>
            <a:ext cx="4761899" cy="348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www.preschoolactivities.us/wp-content/uploads/2015/03/big-mac-bun-trace-worksheet-300x221.jpg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26" y="3815560"/>
            <a:ext cx="28575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www.preschoolactivities.us/wp-content/uploads/2015/03/pizza-trace-worksheet-300x2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198" y="4177012"/>
            <a:ext cx="28575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655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352" y="88937"/>
            <a:ext cx="2745732" cy="4386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589" y="2370307"/>
            <a:ext cx="2709957" cy="4341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070" y="106804"/>
            <a:ext cx="2727844" cy="436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93" y="2308871"/>
            <a:ext cx="2727844" cy="4332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BlokTextu 5"/>
          <p:cNvSpPr txBox="1"/>
          <p:nvPr/>
        </p:nvSpPr>
        <p:spPr>
          <a:xfrm>
            <a:off x="861190" y="477795"/>
            <a:ext cx="444352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4000" b="1" dirty="0"/>
              <a:t>1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1834190" y="477795"/>
            <a:ext cx="444352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4000" b="1" dirty="0"/>
              <a:t>2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6969211" y="667265"/>
            <a:ext cx="444352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4000" b="1" dirty="0"/>
              <a:t>3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7932105" y="659027"/>
            <a:ext cx="444352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40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42985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lambsongs.co.nz/Free%20Graphics%20Children/Boy%20bread%20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913" y="1"/>
            <a:ext cx="42962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lambsongs.co.nz/Free%20Graphics%20Children/Boy%20bread%20B+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815" y="74142"/>
            <a:ext cx="42962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0" y="1"/>
            <a:ext cx="4124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/>
              <a:t>AKÝ CHLIEB SI CHLAPEC KÚPIL?</a:t>
            </a:r>
          </a:p>
        </p:txBody>
      </p:sp>
    </p:spTree>
    <p:extLst>
      <p:ext uri="{BB962C8B-B14F-4D97-AF65-F5344CB8AC3E}">
        <p14:creationId xmlns:p14="http://schemas.microsoft.com/office/powerpoint/2010/main" val="895919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ľ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439146"/>
              </p:ext>
            </p:extLst>
          </p:nvPr>
        </p:nvGraphicFramePr>
        <p:xfrm>
          <a:off x="0" y="8237"/>
          <a:ext cx="6952736" cy="6849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8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8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8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06264"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33" y="198808"/>
            <a:ext cx="1231499" cy="123759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3454" y="3157791"/>
            <a:ext cx="1231499" cy="123759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691" y="3247611"/>
            <a:ext cx="1231499" cy="123759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980" y="2011132"/>
            <a:ext cx="1231499" cy="123759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885" y="1616043"/>
            <a:ext cx="1518036" cy="1286367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0185" y="1616042"/>
            <a:ext cx="1518036" cy="1286367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029" y="3628463"/>
            <a:ext cx="1518036" cy="1286367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434" y="5610764"/>
            <a:ext cx="1518036" cy="1286367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8703" y="124581"/>
            <a:ext cx="1639966" cy="1560711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1946" y="4830407"/>
            <a:ext cx="1639966" cy="1560711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1920" y="4830408"/>
            <a:ext cx="1639966" cy="1560711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064" y="1734243"/>
            <a:ext cx="1639966" cy="1560711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1676" y="159180"/>
            <a:ext cx="1359526" cy="1316850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885" y="119553"/>
            <a:ext cx="1359526" cy="1316850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746" y="3597980"/>
            <a:ext cx="1359526" cy="1316850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64" y="5389561"/>
            <a:ext cx="1359526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5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990" y="4967880"/>
            <a:ext cx="2623583" cy="1583356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63" y="515017"/>
            <a:ext cx="2924607" cy="2912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263" y="3740231"/>
            <a:ext cx="2933550" cy="2903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4716" y="5120144"/>
            <a:ext cx="1431000" cy="1465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5798" y="1596872"/>
            <a:ext cx="1298671" cy="129867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821707" y="238898"/>
            <a:ext cx="1298150" cy="1201016"/>
          </a:xfrm>
          <a:prstGeom prst="rect">
            <a:avLst/>
          </a:prstGeom>
        </p:spPr>
      </p:pic>
      <p:pic>
        <p:nvPicPr>
          <p:cNvPr id="3074" name="Picture 2" descr="http://findicons.com/files/icons/2603/weezle/256/weezle_medium_rain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267" y="0"/>
            <a:ext cx="1543166" cy="154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ĺžnik 7"/>
          <p:cNvSpPr/>
          <p:nvPr/>
        </p:nvSpPr>
        <p:spPr>
          <a:xfrm>
            <a:off x="5985505" y="1543166"/>
            <a:ext cx="55979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MY SME MALÉ SEMIENKA ZASADENÉ DO ZEME.</a:t>
            </a:r>
          </a:p>
          <a:p>
            <a:r>
              <a:rPr lang="pl-PL" b="1" dirty="0"/>
              <a:t>KEĎ NÁS BUDEŠ POLIEVAŤ, KRÁSNE TI VYRASTIEME.</a:t>
            </a:r>
          </a:p>
          <a:p>
            <a:r>
              <a:rPr lang="pl-PL" b="1" dirty="0"/>
              <a:t>TEČ NÁM VODIČKA, LÚČE SLNIEČKA NECH NÁS ZOHREJÚ</a:t>
            </a:r>
          </a:p>
          <a:p>
            <a:r>
              <a:rPr lang="pl-PL" b="1" dirty="0"/>
              <a:t>PRIAMO NA LÍČKA.</a:t>
            </a:r>
            <a:endParaRPr lang="sk-SK" b="1" dirty="0"/>
          </a:p>
        </p:txBody>
      </p:sp>
      <p:pic>
        <p:nvPicPr>
          <p:cNvPr id="3076" name="Picture 4" descr="http://molokija.com/assets/grain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952" y="2765652"/>
            <a:ext cx="179070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ĺžnik 9"/>
          <p:cNvSpPr/>
          <p:nvPr/>
        </p:nvSpPr>
        <p:spPr>
          <a:xfrm>
            <a:off x="5909315" y="287057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b="1" dirty="0"/>
              <a:t>MY SME KLÍČKY MALIČKÉ VYRASTÁME ZO ZEME.</a:t>
            </a:r>
          </a:p>
          <a:p>
            <a:r>
              <a:rPr lang="sk-SK" b="1" dirty="0"/>
              <a:t> KEĎ NÁS BUDEŠ POLIEVAŤ KRÁSNE TI VYRASTIEME.</a:t>
            </a:r>
          </a:p>
          <a:p>
            <a:r>
              <a:rPr lang="sk-SK" b="1" dirty="0"/>
              <a:t>TEČ NÁM VODIČKA, LÚČE SLNIEČKA NECH NÁS ZOHREJÚ</a:t>
            </a:r>
          </a:p>
          <a:p>
            <a:r>
              <a:rPr lang="sk-SK" b="1" dirty="0"/>
              <a:t>PRIAMO NA LÍČKA.</a:t>
            </a: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23189" y="4565910"/>
            <a:ext cx="1413113" cy="4824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55049" y="5255567"/>
            <a:ext cx="1540649" cy="1540649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5847" y="4081292"/>
            <a:ext cx="2855836" cy="2776707"/>
          </a:xfrm>
          <a:prstGeom prst="rect">
            <a:avLst/>
          </a:prstGeom>
        </p:spPr>
      </p:pic>
      <p:pic>
        <p:nvPicPr>
          <p:cNvPr id="11" name="semien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943625" y="565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9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78" y="1834539"/>
            <a:ext cx="2623583" cy="158335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78" y="313039"/>
            <a:ext cx="1290975" cy="1201016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609" y="913547"/>
            <a:ext cx="1540649" cy="1540649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183" y="1"/>
            <a:ext cx="2951596" cy="2869814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7744404" y="1434908"/>
            <a:ext cx="362855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MELIEM, MELIEM, MELIEM MÚČKU,</a:t>
            </a:r>
          </a:p>
          <a:p>
            <a:r>
              <a:rPr lang="sk-SK" b="1" dirty="0"/>
              <a:t>NA POCHÚŤKU, NA TORTIČKU.</a:t>
            </a:r>
          </a:p>
          <a:p>
            <a:r>
              <a:rPr lang="sk-SK" b="1" dirty="0"/>
              <a:t>VITAJ SESTRA, VITAJ BRAT,</a:t>
            </a:r>
          </a:p>
          <a:p>
            <a:r>
              <a:rPr lang="sk-SK" b="1" dirty="0"/>
              <a:t>NECH SA PÁČI OCHUTNÁŤ.</a:t>
            </a:r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r>
              <a:rPr lang="sk-SK" b="1" dirty="0"/>
              <a:t>MELIEM, MELIEM, MELIEM MÁČIK,</a:t>
            </a:r>
          </a:p>
          <a:p>
            <a:r>
              <a:rPr lang="sk-SK" b="1" dirty="0"/>
              <a:t>NA BUCHTIČKY, NA KOLÁČIK.</a:t>
            </a:r>
          </a:p>
          <a:p>
            <a:r>
              <a:rPr lang="sk-SK" b="1" dirty="0"/>
              <a:t>VITAJ STRYNKÁ, VITAJ STRYK,</a:t>
            </a:r>
          </a:p>
          <a:p>
            <a:r>
              <a:rPr lang="sk-SK" b="1" dirty="0"/>
              <a:t>NECH SA PÁČI MAKOVNÍK.</a:t>
            </a:r>
          </a:p>
        </p:txBody>
      </p:sp>
      <p:pic>
        <p:nvPicPr>
          <p:cNvPr id="4098" name="Picture 2" descr="http://www.mojko.eu/fotky32364/fotos/_vyrn_170m501_mlyncek-na-ma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364" y="3766498"/>
            <a:ext cx="2075233" cy="20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foodtolive.com/wp-content/uploads/2015/02/Poppy-Seeds_10297841_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81" y="4444388"/>
            <a:ext cx="1397343" cy="139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1320" y="4542290"/>
            <a:ext cx="1908213" cy="20057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1177874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6E1A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7735330" y="609600"/>
            <a:ext cx="384169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/>
              <a:t>MÚKA, VODA, KVASNICE.</a:t>
            </a:r>
          </a:p>
          <a:p>
            <a:r>
              <a:rPr lang="sk-SK" sz="2000" b="1" dirty="0"/>
              <a:t>VEĽKÉ BIELE ČAPICE.</a:t>
            </a:r>
          </a:p>
          <a:p>
            <a:r>
              <a:rPr lang="sk-SK" sz="2000" b="1" dirty="0"/>
              <a:t>JA TEN RECEPT JA HO VIEM.</a:t>
            </a:r>
          </a:p>
          <a:p>
            <a:r>
              <a:rPr lang="sk-SK" sz="2000" b="1" dirty="0"/>
              <a:t> VAGÓN ROŽKOV UPEČIEM.</a:t>
            </a:r>
          </a:p>
          <a:p>
            <a:endParaRPr lang="sk-SK" sz="2000" b="1" dirty="0"/>
          </a:p>
          <a:p>
            <a:r>
              <a:rPr lang="sk-SK" sz="2000" b="1" dirty="0"/>
              <a:t>OD MÚKY MÁM RUKY, NOS,</a:t>
            </a:r>
          </a:p>
          <a:p>
            <a:r>
              <a:rPr lang="sk-SK" sz="2000" b="1" dirty="0"/>
              <a:t>PEČIEM, PEČIEM CELÚ NOC.</a:t>
            </a:r>
          </a:p>
          <a:p>
            <a:r>
              <a:rPr lang="sk-SK" sz="2000" b="1" dirty="0"/>
              <a:t>JA SOM MAJSTER MÚČNYCH VIED.</a:t>
            </a:r>
          </a:p>
          <a:p>
            <a:r>
              <a:rPr lang="sk-SK" sz="2000" b="1" dirty="0"/>
              <a:t>JA UPEČIEM VŠETKO HNEĎ.</a:t>
            </a:r>
          </a:p>
          <a:p>
            <a:endParaRPr lang="sk-SK" sz="2000" b="1" dirty="0"/>
          </a:p>
          <a:p>
            <a:r>
              <a:rPr lang="sk-SK" sz="2000" b="1" dirty="0"/>
              <a:t>MÔJ CHLEBÍK MÁ ZLATÚ KÔRKU,</a:t>
            </a:r>
          </a:p>
          <a:p>
            <a:r>
              <a:rPr lang="sk-SK" sz="2000" b="1" dirty="0"/>
              <a:t>CHUTNÝ JE A VOŇAVÝ.</a:t>
            </a:r>
          </a:p>
          <a:p>
            <a:r>
              <a:rPr lang="sk-SK" sz="2000" b="1" dirty="0"/>
              <a:t>MÔJ CHLEBÍK MÁ ZLATÚ KÔRKU,</a:t>
            </a:r>
          </a:p>
          <a:p>
            <a:r>
              <a:rPr lang="sk-SK" sz="2000" b="1" dirty="0"/>
              <a:t>CHUTNÝ JE A CHRUMKAVÝ.</a:t>
            </a:r>
          </a:p>
          <a:p>
            <a:endParaRPr lang="sk-SK" sz="2000" b="1" dirty="0"/>
          </a:p>
          <a:p>
            <a:endParaRPr lang="sk-SK" sz="2000" b="1" dirty="0"/>
          </a:p>
        </p:txBody>
      </p:sp>
      <p:sp>
        <p:nvSpPr>
          <p:cNvPr id="8" name="Oválna bublina 7"/>
          <p:cNvSpPr/>
          <p:nvPr/>
        </p:nvSpPr>
        <p:spPr>
          <a:xfrm>
            <a:off x="10626811" y="20763"/>
            <a:ext cx="1492464" cy="1050156"/>
          </a:xfrm>
          <a:prstGeom prst="wedgeEllipseCallout">
            <a:avLst>
              <a:gd name="adj1" fmla="val -49383"/>
              <a:gd name="adj2" fmla="val 53732"/>
            </a:avLst>
          </a:prstGeom>
          <a:solidFill>
            <a:srgbClr val="FFE79B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5982030" y="253453"/>
            <a:ext cx="1753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MAJSTER PEKÁR</a:t>
            </a:r>
          </a:p>
          <a:p>
            <a:r>
              <a:rPr lang="sk-SK" sz="1400" dirty="0"/>
              <a:t>Zlatá Brána</a:t>
            </a:r>
          </a:p>
        </p:txBody>
      </p:sp>
      <p:pic>
        <p:nvPicPr>
          <p:cNvPr id="10" name="213-VA---Majster-pek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8243" y="304800"/>
            <a:ext cx="609600" cy="60960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3852867" cy="4955884"/>
          </a:xfrm>
          <a:prstGeom prst="rect">
            <a:avLst/>
          </a:prstGeom>
        </p:spPr>
      </p:pic>
      <p:pic>
        <p:nvPicPr>
          <p:cNvPr id="1032" name="Picture 8" descr="http://www.fournil-milandrie.fr/wp-content/uploads/2010/06/panier-pain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093" y="4955885"/>
            <a:ext cx="2460834" cy="175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227711" y="1005015"/>
            <a:ext cx="2122265" cy="504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9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A6E1A"/>
          </a:fgClr>
          <a:bgClr>
            <a:srgbClr val="F2A16A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nteriordesign100.com/wp-content/uploads/2015/08/kitchen-cupboard-clipart-adviekqk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736" y="-6451"/>
            <a:ext cx="7129206" cy="226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23070" y="3169578"/>
            <a:ext cx="5305015" cy="3477030"/>
          </a:xfrm>
          <a:prstGeom prst="rect">
            <a:avLst/>
          </a:prstGeom>
        </p:spPr>
      </p:pic>
      <p:sp>
        <p:nvSpPr>
          <p:cNvPr id="3" name="Zaoblený obdĺžnik 2"/>
          <p:cNvSpPr/>
          <p:nvPr/>
        </p:nvSpPr>
        <p:spPr>
          <a:xfrm>
            <a:off x="2657111" y="1715406"/>
            <a:ext cx="4509808" cy="95439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EA6E1A"/>
            </a:solidFill>
          </a:ln>
          <a:effectLst>
            <a:softEdge rad="127000"/>
          </a:effectLst>
          <a:scene3d>
            <a:camera prst="perspectiveRelaxedModerately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991" y="1856289"/>
            <a:ext cx="1133954" cy="646232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766" y="1367746"/>
            <a:ext cx="786452" cy="1164437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4394" y="1466073"/>
            <a:ext cx="792549" cy="1085182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3339" y="1765023"/>
            <a:ext cx="975445" cy="749873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6324" y="2480254"/>
            <a:ext cx="402371" cy="493819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6518" y="2480254"/>
            <a:ext cx="402371" cy="499915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4804" y="2565406"/>
            <a:ext cx="402371" cy="493819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70112" y="142649"/>
            <a:ext cx="1453962" cy="1197670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026" y="-25837"/>
            <a:ext cx="2456901" cy="2316681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1049" y="1897529"/>
            <a:ext cx="2359356" cy="2231329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4474" y="2445039"/>
            <a:ext cx="402371" cy="493819"/>
          </a:xfrm>
          <a:prstGeom prst="rect">
            <a:avLst/>
          </a:prstGeom>
        </p:spPr>
      </p:pic>
      <p:sp>
        <p:nvSpPr>
          <p:cNvPr id="6" name="Oválna bublina 5"/>
          <p:cNvSpPr/>
          <p:nvPr/>
        </p:nvSpPr>
        <p:spPr>
          <a:xfrm>
            <a:off x="9866217" y="1837038"/>
            <a:ext cx="1861752" cy="1007480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66217" y="1962713"/>
            <a:ext cx="2448497" cy="774259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33590" y="2390684"/>
            <a:ext cx="1012024" cy="242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6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A6E1A"/>
          </a:fgClr>
          <a:bgClr>
            <a:srgbClr val="F2A16A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nteriordesign100.com/wp-content/uploads/2015/08/kitchen-cupboard-clipart-adviekqk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972" y="-24915"/>
            <a:ext cx="7129206" cy="226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23070" y="3169578"/>
            <a:ext cx="5305015" cy="3477030"/>
          </a:xfrm>
          <a:prstGeom prst="rect">
            <a:avLst/>
          </a:prstGeom>
        </p:spPr>
      </p:pic>
      <p:sp>
        <p:nvSpPr>
          <p:cNvPr id="3" name="Zaoblený obdĺžnik 2"/>
          <p:cNvSpPr/>
          <p:nvPr/>
        </p:nvSpPr>
        <p:spPr>
          <a:xfrm>
            <a:off x="2664569" y="1762897"/>
            <a:ext cx="4494111" cy="95439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EA6E1A"/>
            </a:solidFill>
          </a:ln>
          <a:effectLst>
            <a:softEdge rad="127000"/>
          </a:effectLst>
          <a:scene3d>
            <a:camera prst="perspectiveRelaxedModerately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90" y="1502452"/>
            <a:ext cx="792549" cy="108518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410" y="1423197"/>
            <a:ext cx="786452" cy="116443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8139" y="1916979"/>
            <a:ext cx="1133954" cy="64623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7664" y="1865158"/>
            <a:ext cx="975445" cy="749873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9875" y="510129"/>
            <a:ext cx="1450974" cy="1194920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652" y="-24915"/>
            <a:ext cx="2456901" cy="2316681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832" y="1865158"/>
            <a:ext cx="2361918" cy="2234056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7582366" y="2454876"/>
            <a:ext cx="399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PRIPRAV POTRAVINY NA STÔL</a:t>
            </a:r>
          </a:p>
        </p:txBody>
      </p:sp>
    </p:spTree>
    <p:extLst>
      <p:ext uri="{BB962C8B-B14F-4D97-AF65-F5344CB8AC3E}">
        <p14:creationId xmlns:p14="http://schemas.microsoft.com/office/powerpoint/2010/main" val="326092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2.91667E-6 -1.48148E-6 C -0.00078 0.00301 -0.00156 0.00625 -0.00208 0.00949 C -0.00312 0.01551 -0.00299 0.02431 -0.00351 0.02986 C -0.00351 0.03125 -0.0039 0.03241 -0.00416 0.03357 C -0.00442 0.03542 -0.00455 0.0375 -0.00481 0.03959 C -0.00507 0.04792 -0.00494 0.05648 -0.00547 0.06482 C -0.0056 0.06644 -0.00664 0.06783 -0.0069 0.06968 C -0.00742 0.07523 -0.00729 0.08079 -0.00755 0.08634 C -0.00768 0.11042 -0.00781 0.13449 -0.0082 0.15857 C -0.0082 0.16042 -0.00924 0.16482 -0.0095 0.1669 C -0.01289 0.18658 -0.00911 0.16597 -0.01224 0.18125 C -0.01276 0.1838 -0.01328 0.18611 -0.01367 0.18843 C -0.01393 0.19051 -0.01393 0.19259 -0.01432 0.19445 C -0.01458 0.1963 -0.01523 0.19769 -0.01562 0.19931 C -0.01653 0.20903 -0.01627 0.20417 -0.01627 0.21389 L -0.01627 0.21389 " pathEditMode="relative" ptsTypes="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0.00024 C 0.00013 0.00348 0.00026 0.00741 0.00039 0.01112 C 0.00039 0.01274 0.00052 0.01389 0.00065 0.01505 C 0.00078 0.0169 0.00117 0.01829 0.00143 0.02038 C 0.00169 0.02269 0.00234 0.02801 0.00234 0.02825 C 0.00286 0.04098 0.00208 0.02801 0.00351 0.03936 C 0.00482 0.04954 0.00325 0.04283 0.00469 0.04838 C 0.00495 0.05325 0.00495 0.05394 0.00547 0.05857 C 0.00573 0.06042 0.00599 0.06204 0.00612 0.06366 C 0.00781 0.07778 0.00534 0.0595 0.00742 0.07408 C 0.00755 0.07524 0.00755 0.07639 0.00768 0.07778 C 0.00807 0.08288 0.0082 0.08195 0.00833 0.08681 C 0.00846 0.08866 0.00846 0.09098 0.00859 0.09329 C 0.0095 0.10556 0.00885 0.08866 0.00937 0.10093 C 0.0095 0.10278 0.00937 0.10533 0.00963 0.10718 C 0.00976 0.10996 0.01054 0.11482 0.01054 0.11505 C 0.0108 0.12269 0.0108 0.1213 0.01133 0.1301 C 0.01146 0.13288 0.01159 0.13519 0.01172 0.13774 C 0.01198 0.14005 0.01211 0.14213 0.01224 0.14422 C 0.01302 0.15371 0.0125 0.14538 0.01302 0.15325 C 0.01302 0.15625 0.01302 0.15926 0.01328 0.16204 C 0.01328 0.16436 0.01354 0.16621 0.01367 0.16852 C 0.01406 0.17454 0.01367 0.17014 0.01445 0.17616 C 0.01445 0.17732 0.01458 0.17871 0.01471 0.1801 C 0.01484 0.18334 0.01497 0.18704 0.0151 0.19028 C 0.01536 0.1926 0.01536 0.19538 0.01562 0.19792 L 0.01614 0.20301 C 0.01679 0.21899 0.01588 0.19908 0.01653 0.21181 C 0.01666 0.21366 0.01666 0.21528 0.01679 0.21713 C 0.01719 0.22269 0.01732 0.2213 0.01784 0.22593 C 0.01888 0.23565 0.01771 0.22639 0.01901 0.23635 C 0.01914 0.2375 0.01914 0.23889 0.01927 0.24028 C 0.01953 0.24283 0.02005 0.24491 0.02018 0.24792 C 0.02044 0.25139 0.02044 0.25209 0.02096 0.25533 C 0.02161 0.25973 0.02135 0.25903 0.022 0.25903 L 0.022 0.2595 " pathEditMode="relative" rAng="0" ptsTypes="AAAAAAAAAAAAAAAAAAAAAAAAAAAAAAAA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 0.0412 L -0.00807 0.04144 C -0.00651 0.04398 -0.00481 0.04653 -0.00325 0.05 C -0.00273 0.05116 -0.00247 0.05278 -0.00182 0.0544 C -0.00091 0.05695 0.00013 0.05926 0.00105 0.06204 C 0.00599 0.07963 0.00105 0.06945 0.0073 0.08009 C 0.00756 0.08171 0.00769 0.08333 0.00808 0.08472 C 0.00964 0.09097 0.01303 0.10301 0.01303 0.10324 C 0.01316 0.10486 0.01342 0.10695 0.01368 0.1088 C 0.01407 0.11227 0.01472 0.11482 0.01498 0.11806 C 0.01589 0.12894 0.01498 0.12477 0.01719 0.13171 C 0.01732 0.1331 0.01758 0.13495 0.01784 0.13634 C 0.01836 0.13843 0.01901 0.14028 0.01928 0.14213 C 0.01967 0.14491 0.01967 0.14745 0.01993 0.14977 C 0.02019 0.15162 0.02045 0.15301 0.02071 0.1544 C 0.02084 0.1757 0.02097 0.19676 0.02149 0.21806 C 0.02162 0.2294 0.02188 0.22639 0.02344 0.22107 C 0.02357 0.22014 0.02513 0.20995 0.02344 0.20764 C 0.02292 0.20648 0.02214 0.20764 0.02149 0.20764 L 0.02149 0.20787 " pathEditMode="relative" rAng="0" ptsTypes="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L 1.875E-6 -3.7037E-6 C -0.00118 0.0044 -0.00209 0.0088 -0.00339 0.0132 C -0.00508 0.01806 -0.00704 0.02269 -0.00886 0.02755 C -0.01198 0.03588 -0.01263 0.03774 -0.01498 0.04676 C -0.01563 0.04954 -0.01628 0.05232 -0.01693 0.0551 C -0.01745 0.05741 -0.01771 0.05996 -0.01836 0.06227 C -0.01888 0.06436 -0.0198 0.06621 -0.02032 0.06829 C -0.02071 0.06945 -0.02071 0.07084 -0.02097 0.07199 C -0.02279 0.0801 -0.02357 0.08172 -0.025 0.09237 C -0.02592 0.09838 -0.02865 0.11852 -0.02982 0.12362 C -0.03073 0.12755 -0.03191 0.13149 -0.03256 0.13565 C -0.03269 0.13727 -0.03295 0.13889 -0.03321 0.14028 C -0.0336 0.14283 -0.03412 0.14514 -0.03451 0.14746 C -0.03477 0.14954 -0.03503 0.15162 -0.03516 0.15348 L -0.03581 0.19792 L -0.03581 0.19792 L -0.03581 0.19931 L -0.03581 0.19931 " pathEditMode="relative" ptsTypes="AAAAAAAAAAAAAAAAA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A6E1A"/>
          </a:fgClr>
          <a:bgClr>
            <a:srgbClr val="F2A16A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nteriordesign100.com/wp-content/uploads/2015/08/kitchen-cupboard-clipart-adviekqk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210" y="0"/>
            <a:ext cx="7129206" cy="226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ený obdĺžnik 2"/>
          <p:cNvSpPr/>
          <p:nvPr/>
        </p:nvSpPr>
        <p:spPr>
          <a:xfrm>
            <a:off x="2665151" y="1762897"/>
            <a:ext cx="4493529" cy="95439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EA6E1A"/>
            </a:solidFill>
          </a:ln>
          <a:effectLst>
            <a:softEdge rad="127000"/>
          </a:effectLst>
          <a:scene3d>
            <a:camera prst="perspectiveRelaxedModerately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691" y="3100159"/>
            <a:ext cx="5303980" cy="3475021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563" y="3552444"/>
            <a:ext cx="1133954" cy="646232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563" y="3552444"/>
            <a:ext cx="1133954" cy="469433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2172" y="2749608"/>
            <a:ext cx="164606" cy="701101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2172" y="3298296"/>
            <a:ext cx="164606" cy="152413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5855" y="3231356"/>
            <a:ext cx="146317" cy="237765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5152" y="1434281"/>
            <a:ext cx="798645" cy="1140051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3797" y="1401873"/>
            <a:ext cx="792549" cy="1164437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87413" y="1891962"/>
            <a:ext cx="585267" cy="701101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0562" y="1932987"/>
            <a:ext cx="925699" cy="696359"/>
          </a:xfrm>
          <a:prstGeom prst="rect">
            <a:avLst/>
          </a:prstGeom>
        </p:spPr>
      </p:pic>
      <p:pic>
        <p:nvPicPr>
          <p:cNvPr id="20" name="Obrázok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73151" y="1507881"/>
            <a:ext cx="792549" cy="1085182"/>
          </a:xfrm>
          <a:prstGeom prst="rect">
            <a:avLst/>
          </a:prstGeom>
        </p:spPr>
      </p:pic>
      <p:pic>
        <p:nvPicPr>
          <p:cNvPr id="21" name="Obrázok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18490" y="450805"/>
            <a:ext cx="1450974" cy="1194920"/>
          </a:xfrm>
          <a:prstGeom prst="rect">
            <a:avLst/>
          </a:prstGeom>
        </p:spPr>
      </p:pic>
      <p:pic>
        <p:nvPicPr>
          <p:cNvPr id="22" name="Obrázok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8954" y="-14377"/>
            <a:ext cx="2456901" cy="2316681"/>
          </a:xfrm>
          <a:prstGeom prst="rect">
            <a:avLst/>
          </a:prstGeom>
        </p:spPr>
      </p:pic>
      <p:pic>
        <p:nvPicPr>
          <p:cNvPr id="23" name="Obrázok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5787" y="1891962"/>
            <a:ext cx="2359356" cy="2231329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9610032" y="1932972"/>
            <a:ext cx="241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POZOROVANIE KVÁSKU</a:t>
            </a:r>
          </a:p>
        </p:txBody>
      </p:sp>
    </p:spTree>
    <p:extLst>
      <p:ext uri="{BB962C8B-B14F-4D97-AF65-F5344CB8AC3E}">
        <p14:creationId xmlns:p14="http://schemas.microsoft.com/office/powerpoint/2010/main" val="39460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-3.7037E-7 C 0.00599 -0.00047 0.01237 0.00231 0.0181 -0.00139 C 0.01992 -0.00232 0.01679 -0.01088 0.01679 -0.01088 C 0.01653 -0.03287 0.01614 -0.05486 0.01614 -0.07686 L 0.01614 -0.07686 L 0.01549 -0.06968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A6E1A"/>
          </a:fgClr>
          <a:bgClr>
            <a:srgbClr val="F2A16A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nteriordesign100.com/wp-content/uploads/2015/08/kitchen-cupboard-clipart-adviekqk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210" y="0"/>
            <a:ext cx="7129206" cy="226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ený obdĺžnik 2"/>
          <p:cNvSpPr/>
          <p:nvPr/>
        </p:nvSpPr>
        <p:spPr>
          <a:xfrm>
            <a:off x="2668913" y="1762897"/>
            <a:ext cx="4489767" cy="95439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EA6E1A"/>
            </a:solidFill>
          </a:ln>
          <a:effectLst>
            <a:softEdge rad="127000"/>
          </a:effectLst>
          <a:scene3d>
            <a:camera prst="perspectiveRelaxedModerately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094" y="3225032"/>
            <a:ext cx="5303980" cy="3475021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522" y="3493005"/>
            <a:ext cx="1133954" cy="646232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316" y="3225032"/>
            <a:ext cx="1176365" cy="784407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5094" y="1463884"/>
            <a:ext cx="798645" cy="1140051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7413" y="1891962"/>
            <a:ext cx="585267" cy="701101"/>
          </a:xfrm>
          <a:prstGeom prst="rect">
            <a:avLst/>
          </a:prstGeom>
        </p:spPr>
      </p:pic>
      <p:pic>
        <p:nvPicPr>
          <p:cNvPr id="20" name="Obrázok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3151" y="1507881"/>
            <a:ext cx="792549" cy="1085182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8347" y="3251637"/>
            <a:ext cx="1438781" cy="104250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7201" y="1434281"/>
            <a:ext cx="1289978" cy="128997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57078" y="1891962"/>
            <a:ext cx="420660" cy="57917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8828" y="1911982"/>
            <a:ext cx="420660" cy="57917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18296" y="697042"/>
            <a:ext cx="1450974" cy="1194920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9558" y="0"/>
            <a:ext cx="2487647" cy="2316681"/>
          </a:xfrm>
          <a:prstGeom prst="rect">
            <a:avLst/>
          </a:prstGeom>
        </p:spPr>
      </p:pic>
      <p:pic>
        <p:nvPicPr>
          <p:cNvPr id="21" name="Obrázok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442" y="1891962"/>
            <a:ext cx="2359356" cy="2231329"/>
          </a:xfrm>
          <a:prstGeom prst="rect">
            <a:avLst/>
          </a:prstGeom>
        </p:spPr>
      </p:pic>
      <p:pic>
        <p:nvPicPr>
          <p:cNvPr id="22" name="Obrázok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8935" y="1428626"/>
            <a:ext cx="792549" cy="116443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8094" y="2611758"/>
            <a:ext cx="402371" cy="499915"/>
          </a:xfrm>
          <a:prstGeom prst="rect">
            <a:avLst/>
          </a:prstGeom>
        </p:spPr>
      </p:pic>
      <p:sp>
        <p:nvSpPr>
          <p:cNvPr id="12" name="BlokTextu 11"/>
          <p:cNvSpPr txBox="1"/>
          <p:nvPr/>
        </p:nvSpPr>
        <p:spPr>
          <a:xfrm>
            <a:off x="9767399" y="1996881"/>
            <a:ext cx="1769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PRÍPRAVA CESTA</a:t>
            </a: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28972" y="2600886"/>
            <a:ext cx="402371" cy="499915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87962" y="2587373"/>
            <a:ext cx="402371" cy="499915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86585" y="2603935"/>
            <a:ext cx="402371" cy="499915"/>
          </a:xfrm>
          <a:prstGeom prst="rect">
            <a:avLst/>
          </a:prstGeom>
        </p:spPr>
      </p:pic>
      <p:sp>
        <p:nvSpPr>
          <p:cNvPr id="23" name="Šípka doprava 22"/>
          <p:cNvSpPr/>
          <p:nvPr/>
        </p:nvSpPr>
        <p:spPr>
          <a:xfrm>
            <a:off x="3023286" y="3563958"/>
            <a:ext cx="538825" cy="2419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3</a:t>
            </a:r>
          </a:p>
        </p:txBody>
      </p:sp>
      <p:sp>
        <p:nvSpPr>
          <p:cNvPr id="24" name="Šípka nadol 23"/>
          <p:cNvSpPr/>
          <p:nvPr/>
        </p:nvSpPr>
        <p:spPr>
          <a:xfrm>
            <a:off x="5303380" y="2639483"/>
            <a:ext cx="256338" cy="44780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4623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6.93889E-18 L -5.83333E-6 6.93889E-18 C 0.00767 0.00949 0.00403 0.00741 0.01002 0.00949 C 0.01093 0.01018 0.01184 0.01111 0.01275 0.0118 C 0.01392 0.01273 0.0151 0.01319 0.01614 0.01435 C 0.01692 0.01528 0.01731 0.0169 0.01822 0.01782 C 0.01874 0.01852 0.01952 0.01852 0.02017 0.01921 C 0.02135 0.02014 0.02239 0.02176 0.02356 0.02268 C 0.02525 0.02407 0.02721 0.02523 0.02903 0.02639 C 0.03085 0.02893 0.0358 0.03634 0.03775 0.03703 L 0.04114 0.03842 C 0.04153 0.03958 0.04179 0.0412 0.04244 0.0419 C 0.0509 0.0493 0.04804 0.04491 0.05325 0.04791 C 0.05442 0.04861 0.05546 0.04977 0.05663 0.05023 C 0.06145 0.05278 0.05885 0.04977 0.0634 0.05393 C 0.06418 0.05463 0.06471 0.05578 0.06549 0.05625 C 0.07004 0.05903 0.07135 0.05833 0.07564 0.05995 C 0.07629 0.06018 0.07695 0.06088 0.0776 0.06111 C 0.07851 0.06157 0.07942 0.0618 0.08033 0.06227 C 0.08606 0.06528 0.07734 0.06111 0.08567 0.06713 C 0.08684 0.06782 0.08801 0.06805 0.08905 0.06828 C 0.09804 0.07639 0.08684 0.06528 0.09322 0.0743 C 0.09374 0.07523 0.09452 0.075 0.09517 0.07546 C 0.09596 0.07616 0.09648 0.07731 0.09726 0.07801 C 0.09804 0.07893 0.09895 0.07963 0.09986 0.08032 C 0.10103 0.08125 0.10221 0.08194 0.10325 0.08287 C 0.10533 0.08403 0.10937 0.08634 0.10937 0.08634 C 0.11119 0.08866 0.11197 0.08958 0.11405 0.0912 C 0.11549 0.09213 0.11679 0.09282 0.11809 0.09352 C 0.11887 0.09398 0.11952 0.09421 0.12017 0.09467 C 0.12135 0.0956 0.12239 0.09653 0.12356 0.09722 C 0.12421 0.09768 0.12499 0.09791 0.12564 0.09838 C 0.1289 0.10092 0.12799 0.10069 0.13098 0.1044 C 0.13228 0.10602 0.13372 0.10741 0.13502 0.10926 C 0.13593 0.11041 0.13671 0.1118 0.13775 0.11273 C 0.1384 0.11342 0.13918 0.11342 0.13984 0.11412 C 0.14049 0.11458 0.14114 0.11551 0.14179 0.11643 C 0.14244 0.11805 0.14296 0.11991 0.14387 0.12129 C 0.14439 0.12199 0.14517 0.12199 0.14583 0.12245 C 0.14674 0.12315 0.14765 0.12407 0.14856 0.12477 C 0.1496 0.12569 0.1509 0.12616 0.15195 0.12731 C 0.15663 0.13148 0.15103 0.12824 0.15663 0.13078 C 0.15754 0.13194 0.15859 0.13287 0.15937 0.13449 C 0.1634 0.14305 0.15585 0.1331 0.1621 0.14051 C 0.16471 0.14745 0.16236 0.14074 0.16405 0.14768 C 0.16445 0.1493 0.1651 0.15069 0.16549 0.15254 C 0.16575 0.15393 0.16588 0.15578 0.16614 0.15717 C 0.16861 0.17199 0.16653 0.1581 0.16809 0.16921 C 0.16835 0.17245 0.16848 0.17569 0.16887 0.17893 C 0.169 0.18009 0.16939 0.18125 0.16952 0.18241 C 0.16978 0.18611 0.16991 0.18958 0.17017 0.19328 C 0.1703 0.1956 0.17056 0.19815 0.17083 0.20046 C 0.17213 0.21273 0.17148 0.20903 0.17291 0.2162 C 0.17304 0.22824 0.17265 0.24028 0.17356 0.25208 C 0.17369 0.25347 0.17564 0.25324 0.17564 0.25324 L 0.17564 0.25324 " pathEditMode="relative" ptsTypes="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4.375E-6 0.00023 C 0.0013 0.0037 0.0026 0.0074 0.00416 0.01111 C 0.00481 0.01273 0.00546 0.01412 0.00625 0.01574 C 0.00677 0.01736 0.00703 0.01944 0.00768 0.02083 C 0.00846 0.02222 0.00963 0.02268 0.01041 0.02384 C 0.01809 0.03657 0.00781 0.02129 0.01393 0.03379 C 0.01497 0.03564 0.0164 0.03657 0.01744 0.03842 C 0.01849 0.04004 0.0194 0.04189 0.02031 0.04351 C 0.02695 0.053 0.02513 0.05115 0.02942 0.05463 C 0.03789 0.06898 0.02721 0.05208 0.03515 0.06111 C 0.04205 0.06898 0.0332 0.06412 0.04218 0.06782 C 0.04974 0.07615 0.04336 0.0699 0.05 0.07407 C 0.0513 0.075 0.05286 0.07615 0.05416 0.07731 C 0.05586 0.0787 0.05742 0.08101 0.05911 0.08217 C 0.06132 0.08333 0.06328 0.08333 0.06549 0.08356 C 0.06875 0.08588 0.07226 0.0868 0.07539 0.09004 C 0.0763 0.09143 0.07721 0.09259 0.07812 0.09351 C 0.07903 0.09421 0.08007 0.09444 0.08099 0.09513 C 0.08906 0.09907 0.08046 0.09421 0.08737 0.09814 C 0.08828 0.09953 0.08932 0.10046 0.09023 0.10162 C 0.09088 0.10231 0.09153 0.10231 0.09231 0.10324 C 0.09309 0.10416 0.09362 0.10578 0.0944 0.10625 C 0.09557 0.10717 0.09674 0.10763 0.09804 0.10787 C 0.09908 0.10925 0.10026 0.11018 0.10156 0.11134 C 0.10286 0.11226 0.10442 0.11296 0.10572 0.11435 C 0.10677 0.11574 0.10755 0.11828 0.10859 0.11944 C 0.11132 0.12199 0.11419 0.12338 0.11705 0.12569 C 0.11836 0.12685 0.11979 0.12824 0.12122 0.12916 C 0.12213 0.12939 0.12317 0.13009 0.12408 0.13055 C 0.12552 0.13148 0.12825 0.13379 0.12825 0.13402 C 0.13164 0.14143 0.12955 0.1375 0.13476 0.14513 C 0.13541 0.14629 0.13593 0.14768 0.13671 0.14838 C 0.14218 0.15231 0.13945 0.15092 0.14453 0.15324 C 0.14518 0.15416 0.14583 0.15578 0.14661 0.15648 C 0.14869 0.15833 0.15117 0.15833 0.15299 0.16134 C 0.15638 0.16643 0.15377 0.16319 0.15794 0.1662 C 0.15937 0.16713 0.16067 0.16828 0.16224 0.16944 C 0.16901 0.17453 0.16354 0.17083 0.17903 0.17268 L 0.18333 0.17569 C 0.18958 0.18032 0.18476 0.17731 0.19804 0.17916 C 0.21575 0.19259 0.19635 0.17824 0.24895 0.1824 C 0.25364 0.18263 0.25833 0.18425 0.26315 0.18541 C 0.26432 0.18564 0.26536 0.18657 0.26666 0.18726 C 0.26822 0.18796 0.26992 0.18819 0.27148 0.18888 C 0.27565 0.19513 0.27161 0.18981 0.27578 0.19351 C 0.27838 0.19606 0.27864 0.19699 0.28072 0.2 C 0.28086 0.20162 0.28112 0.20347 0.28151 0.20509 C 0.28177 0.20694 0.28346 0.21342 0.28346 0.2162 C 0.28372 0.22592 0.28346 0.23541 0.28346 0.2456 L 0.28437 0.2456 " pathEditMode="relative" rAng="0" ptsTypes="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8.14815E-6 L -3.75E-6 -8.14815E-6 L 0.00807 0.00949 C 0.00873 0.01018 0.00925 0.01134 0.01003 0.0118 C 0.01211 0.01296 0.01289 0.01342 0.01484 0.0155 C 0.01576 0.01666 0.01654 0.01782 0.01745 0.01921 C 0.02083 0.02337 0.01836 0.01944 0.02162 0.02499 C 0.02318 0.03356 0.02083 0.02337 0.02422 0.0324 C 0.02461 0.03333 0.02448 0.03495 0.025 0.03587 C 0.02565 0.03749 0.02669 0.03842 0.02761 0.03958 C 0.02878 0.04074 0.02995 0.04189 0.03099 0.04305 C 0.03177 0.04398 0.03229 0.0449 0.03307 0.0456 C 0.03412 0.04652 0.03529 0.04722 0.03646 0.04791 C 0.03854 0.05161 0.03828 0.05208 0.04115 0.05393 C 0.04219 0.05462 0.04479 0.05509 0.04596 0.05624 C 0.04896 0.05925 0.05143 0.06365 0.05469 0.06597 C 0.0556 0.06643 0.05651 0.06666 0.05742 0.06712 C 0.05859 0.06782 0.05964 0.06874 0.06081 0.06944 C 0.06406 0.07175 0.06159 0.06967 0.0655 0.07199 C 0.06758 0.07314 0.06953 0.07499 0.07162 0.07546 L 0.07695 0.07685 L 0.11888 0.07546 C 0.12201 0.07546 0.12136 0.07175 0.12227 0.06712 L 0.1237 0.05995 C 0.12383 0.05833 0.12383 0.05648 0.12435 0.05509 C 0.12474 0.0537 0.12565 0.05277 0.1263 0.05161 C 0.13151 0.03333 0.1263 0.04791 0.13177 0.03842 C 0.13229 0.03726 0.13255 0.03564 0.13307 0.03472 C 0.13373 0.03379 0.13451 0.03333 0.13516 0.0324 C 0.13854 0.02731 0.13568 0.02962 0.13919 0.02754 L 0.14323 0.02268 L 0.14531 0.02036 C 0.1457 0.01921 0.14596 0.01759 0.14662 0.01666 C 0.14831 0.01411 0.15208 0.00949 0.15208 0.00949 C 0.15221 0.00833 0.15221 0.00671 0.15274 0.00578 C 0.15378 0.00393 0.15912 -0.00024 0.16016 -0.00139 C 0.16315 -0.0044 0.16667 -0.00857 0.16966 -0.01204 L 0.17162 -0.01459 C 0.17227 -0.01528 0.17292 -0.01667 0.1737 -0.0169 C 0.17474 -0.01737 0.17591 -0.0176 0.17708 -0.01806 C 0.18008 -0.01945 0.17813 -0.01922 0.17982 -0.01922 L 0.17982 -0.01922 " pathEditMode="relative" ptsTypes="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8.33333E-7 0.00023 C -0.00052 0.00509 -0.00078 0.01041 -0.0013 0.0155 C -0.00156 0.01759 -0.00208 0.01898 -0.00234 0.02106 C -0.00274 0.02268 -0.00287 0.0243 -0.003 0.02615 C -0.00339 0.03078 -0.00365 0.03564 -0.00417 0.0405 C -0.00469 0.0456 -0.00521 0.05092 -0.00586 0.05648 C -0.00625 0.05925 -0.00677 0.06226 -0.00703 0.06504 C -0.00833 0.07685 -0.00651 0.06759 -0.00925 0.07916 C -0.00951 0.08055 -0.01016 0.08958 -0.01055 0.09143 C -0.01094 0.09421 -0.01159 0.09629 -0.01224 0.09861 C -0.01224 0.1 -0.01302 0.10925 -0.01341 0.11088 C -0.01654 0.12731 -0.01524 0.11921 -0.01849 0.13032 C -0.02149 0.14097 -0.01888 0.13472 -0.02201 0.1412 C -0.02279 0.14467 -0.02383 0.14768 -0.02435 0.15185 C -0.02474 0.15532 -0.02513 0.15856 -0.02552 0.1625 C -0.02565 0.16481 -0.02565 0.16713 -0.02604 0.16944 C -0.02643 0.17152 -0.02734 0.17268 -0.02774 0.17453 C -0.02891 0.17916 -0.02969 0.18425 -0.0306 0.18888 C -0.03112 0.19074 -0.03164 0.19213 -0.0319 0.19398 C -0.03203 0.19583 -0.03203 0.19791 -0.03242 0.19953 C -0.03281 0.20115 -0.03359 0.20185 -0.03412 0.203 C -0.03477 0.20601 -0.03542 0.20879 -0.03581 0.2118 C -0.03737 0.22199 -0.03568 0.2155 -0.03698 0.22407 C -0.03737 0.22615 -0.03789 0.22754 -0.03815 0.22939 C -0.0405 0.24421 -0.03659 0.22476 -0.03984 0.24004 C -0.04128 0.25277 -0.03971 0.23773 -0.04115 0.26296 C -0.04128 0.26736 -0.04219 0.27175 -0.04271 0.27546 C -0.04297 0.27708 -0.04323 0.27893 -0.04336 0.28055 C -0.04336 0.28125 -0.04336 0.28194 -0.04336 0.28263 L -0.04336 0.2831 " pathEditMode="relative" rAng="0" ptsTypes="AAAAAAAAAAAAAAAAAAAAAAAAAAA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" y="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75E-6 4.81481E-6 L -6.875E-6 4.81481E-6 C 0.00208 0.01667 0.00012 0.00532 0.0026 0.01551 C 0.00312 0.01759 0.00338 0.01967 0.00403 0.02153 C 0.00468 0.02361 0.00585 0.02546 0.00663 0.02754 C 0.01171 0.04167 0.00611 0.02824 0.01002 0.04074 C 0.01067 0.04259 0.01145 0.04398 0.0121 0.0456 C 0.01249 0.04838 0.01301 0.05116 0.0134 0.05393 C 0.01379 0.05671 0.01406 0.06088 0.01484 0.06366 C 0.01536 0.06574 0.01627 0.06736 0.01679 0.06967 C 0.01874 0.07685 0.01783 0.07592 0.01887 0.08287 C 0.01926 0.08518 0.01965 0.08773 0.02018 0.09004 C 0.02109 0.09398 0.022 0.09792 0.02291 0.10208 L 0.02434 0.1081 C 0.02447 0.11042 0.02473 0.11296 0.02499 0.11528 C 0.02538 0.11875 0.02629 0.12454 0.02695 0.12731 C 0.0276 0.12963 0.02838 0.13217 0.02903 0.13449 C 0.02929 0.13727 0.03033 0.14699 0.03098 0.15139 C 0.0315 0.1537 0.03202 0.15602 0.03241 0.15856 C 0.0332 0.16342 0.03385 0.16898 0.03437 0.17407 C 0.03463 0.17662 0.03463 0.17893 0.03515 0.18125 C 0.03541 0.18264 0.03645 0.18356 0.03645 0.18495 C 0.03684 0.21528 0.03645 0.24583 0.03645 0.27639 L 0.03645 0.27639 " pathEditMode="relative" ptsTypes="AAAAAAAAAAAAAAAAAAA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1.04167E-6 -1.85185E-6 C 0.00182 0.00139 0.00365 0.00324 0.00586 0.00463 C 0.00703 0.00533 0.01042 0.00695 0.01172 0.0081 C 0.01641 0.01158 0.01276 0.01019 0.01784 0.01134 C 0.02305 0.01621 0.02031 0.01505 0.02539 0.01621 C 0.03112 0.0213 0.02357 0.01505 0.0306 0.01945 C 0.03138 0.02014 0.03203 0.02107 0.03281 0.02153 C 0.03438 0.02269 0.03594 0.02384 0.03737 0.025 C 0.04297 0.0294 0.03581 0.02431 0.04258 0.02917 C 0.04388 0.03079 0.04623 0.03403 0.04779 0.03588 C 0.04844 0.03658 0.04935 0.03727 0.05 0.03796 C 0.05065 0.03959 0.05078 0.04074 0.05234 0.0419 C 0.05326 0.04283 0.0543 0.04329 0.05521 0.04398 C 0.0556 0.04468 0.05573 0.0456 0.05599 0.04607 C 0.05742 0.04792 0.06055 0.05162 0.06055 0.05162 C 0.0612 0.05301 0.06159 0.05486 0.06276 0.05625 C 0.06341 0.05695 0.06432 0.05764 0.06511 0.05834 C 0.0655 0.05996 0.06563 0.06204 0.06654 0.06366 C 0.06706 0.06459 0.06771 0.06551 0.06797 0.06644 C 0.06836 0.06713 0.06823 0.06829 0.06888 0.06921 C 0.0694 0.07014 0.07031 0.07084 0.07096 0.07176 C 0.07162 0.07269 0.075 0.07755 0.0763 0.07871 C 0.08333 0.08496 0.07344 0.07431 0.08086 0.08195 C 0.08659 0.0882 0.07969 0.08171 0.08529 0.08681 C 0.08815 0.09468 0.08659 0.08935 0.0875 0.10255 C 0.08841 0.1132 0.08841 0.10857 0.08841 0.11273 L 0.08841 0.11296 " pathEditMode="relative" rAng="0" ptsTypes="AAAAAAAAAAAAAAAAAAAAAAAAAA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1.11111E-6 L 6.66667E-6 -1.11111E-6 C 0.00157 0.00232 0.00313 0.00463 0.0047 0.00718 C 0.00535 0.00834 0.006 0.00949 0.00665 0.01065 C 0.0073 0.01158 0.00808 0.01227 0.00873 0.0132 C 0.00951 0.01412 0.01003 0.01574 0.01082 0.01667 C 0.0116 0.01783 0.01264 0.01806 0.01342 0.01899 C 0.01446 0.02014 0.01524 0.02153 0.01615 0.02269 C 0.0172 0.02408 0.01837 0.025 0.01954 0.02639 C 0.02084 0.02778 0.0224 0.02917 0.02358 0.03102 C 0.02423 0.03241 0.02475 0.0338 0.02566 0.03473 C 0.0267 0.03588 0.02787 0.03611 0.02904 0.03704 C 0.02996 0.0382 0.03074 0.03959 0.03165 0.04074 C 0.0323 0.04144 0.03308 0.04213 0.03373 0.04306 C 0.03451 0.04422 0.03503 0.04561 0.03569 0.04676 C 0.03699 0.04838 0.03855 0.04977 0.03985 0.05162 C 0.04154 0.05394 0.04337 0.05649 0.04519 0.0588 L 0.04923 0.06343 C 0.053 0.07338 0.04805 0.06204 0.05261 0.06829 C 0.05417 0.07037 0.05509 0.07361 0.05665 0.07547 C 0.0573 0.07639 0.05808 0.07709 0.05873 0.07801 C 0.06095 0.08125 0.06029 0.08172 0.06277 0.08403 C 0.06342 0.08449 0.06407 0.08473 0.06485 0.08519 C 0.06785 0.09329 0.0642 0.08542 0.06824 0.09005 C 0.06902 0.09098 0.06941 0.09236 0.07019 0.09352 C 0.07397 0.09931 0.07032 0.0926 0.07488 0.09838 C 0.07566 0.09931 0.07618 0.10093 0.07696 0.10186 C 0.07761 0.10278 0.07826 0.10348 0.07904 0.1044 C 0.07996 0.10556 0.08074 0.10672 0.08165 0.10787 C 0.08217 0.10926 0.08243 0.11065 0.08308 0.11158 C 0.08425 0.11343 0.08569 0.11482 0.08712 0.11644 C 0.08842 0.11806 0.09128 0.1213 0.09246 0.12246 C 0.09337 0.12315 0.09428 0.12315 0.09519 0.12361 C 0.09584 0.12385 0.09662 0.12431 0.09727 0.12477 C 0.10222 0.12848 0.09766 0.12616 0.10261 0.12848 C 0.10326 0.12917 0.10391 0.1301 0.1047 0.13079 C 0.11147 0.13588 0.10235 0.12639 0.11147 0.13426 C 0.11303 0.13588 0.11433 0.13727 0.11615 0.13797 C 0.12084 0.13982 0.11902 0.13843 0.12292 0.14028 C 0.12423 0.14121 0.12566 0.1419 0.12696 0.14283 L 0.131 0.14514 L 0.13308 0.1463 L 0.13503 0.14769 L 0.13907 0.15232 L 0.14115 0.15486 C 0.14558 0.16019 0.14311 0.15579 0.14311 0.17292 L 0.14311 0.17292 " pathEditMode="relative" ptsTypes="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</TotalTime>
  <Words>405</Words>
  <Application>Microsoft Office PowerPoint</Application>
  <PresentationFormat>Širokouhlá</PresentationFormat>
  <Paragraphs>121</Paragraphs>
  <Slides>25</Slides>
  <Notes>0</Notes>
  <HiddenSlides>0</HiddenSlides>
  <MMClips>2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Nataša</dc:creator>
  <cp:lastModifiedBy>jan hlinka</cp:lastModifiedBy>
  <cp:revision>102</cp:revision>
  <dcterms:created xsi:type="dcterms:W3CDTF">2015-09-24T08:53:57Z</dcterms:created>
  <dcterms:modified xsi:type="dcterms:W3CDTF">2020-05-24T09:40:14Z</dcterms:modified>
</cp:coreProperties>
</file>